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18288000" cy="10287000"/>
  <p:notesSz cx="6858000" cy="9144000"/>
  <p:embeddedFontLst>
    <p:embeddedFont>
      <p:font typeface="Arimo" panose="020B0604020202020204" charset="0"/>
      <p:regular r:id="rId10"/>
    </p:embeddedFont>
    <p:embeddedFont>
      <p:font typeface="DM Sans Bold" panose="020B0604020202020204" charset="0"/>
      <p:regular r:id="rId11"/>
    </p:embeddedFont>
    <p:embeddedFont>
      <p:font typeface="Arimo Bold" panose="020B0604020202020204" charset="0"/>
      <p:regular r:id="rId12"/>
    </p:embeddedFont>
    <p:embeddedFont>
      <p:font typeface="League Spartan" panose="020B0604020202020204" charset="0"/>
      <p:regular r:id="rId13"/>
    </p:embeddedFont>
    <p:embeddedFont>
      <p:font typeface="Calibri Light" panose="020F0302020204030204" pitchFamily="34" charset="0"/>
      <p:regular r:id="rId14"/>
      <p:italic r:id="rId15"/>
    </p:embeddedFont>
    <p:embeddedFont>
      <p:font typeface="Calibri" panose="020F0502020204030204" pitchFamily="34" charset="0"/>
      <p:regular r:id="rId16"/>
      <p:bold r:id="rId17"/>
      <p:italic r:id="rId18"/>
      <p:boldItalic r:id="rId19"/>
    </p:embeddedFont>
    <p:embeddedFont>
      <p:font typeface="Arimo Bold Italics" panose="020B0604020202020204" charset="0"/>
      <p:regular r:id="rId20"/>
    </p:embeddedFont>
    <p:embeddedFont>
      <p:font typeface="Arimo Italics"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28" d="100"/>
          <a:sy n="28" d="100"/>
        </p:scale>
        <p:origin x="494"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viewProps" Target="viewProp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86000" y="1683545"/>
            <a:ext cx="13716000" cy="3581400"/>
          </a:xfrm>
        </p:spPr>
        <p:txBody>
          <a:bodyPr anchor="b"/>
          <a:lstStyle>
            <a:lvl1pPr algn="ctr">
              <a:defRPr sz="9000"/>
            </a:lvl1pPr>
          </a:lstStyle>
          <a:p>
            <a:r>
              <a:rPr lang="ru-RU" smtClean="0"/>
              <a:t>Образец заголовка</a:t>
            </a:r>
            <a:endParaRPr lang="ru-RU"/>
          </a:p>
        </p:txBody>
      </p:sp>
      <p:sp>
        <p:nvSpPr>
          <p:cNvPr id="3" name="Подзаголовок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D8BD707-D9CF-40AE-B4C6-C98DA3205C09}" type="datetimeFigureOut">
              <a:rPr lang="en-US" smtClean="0"/>
              <a:pPr/>
              <a:t>1/30/2025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50702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D8BD707-D9CF-40AE-B4C6-C98DA3205C09}" type="datetimeFigureOut">
              <a:rPr lang="en-US" smtClean="0"/>
              <a:pPr/>
              <a:t>1/30/2025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25283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47775" y="2564608"/>
            <a:ext cx="15773400" cy="4279106"/>
          </a:xfrm>
        </p:spPr>
        <p:txBody>
          <a:bodyPr anchor="b"/>
          <a:lstStyle>
            <a:lvl1pPr>
              <a:defRPr sz="9000"/>
            </a:lvl1pPr>
          </a:lstStyle>
          <a:p>
            <a:r>
              <a:rPr lang="ru-RU" smtClean="0"/>
              <a:t>Образец заголовка</a:t>
            </a:r>
            <a:endParaRPr lang="ru-RU"/>
          </a:p>
        </p:txBody>
      </p:sp>
      <p:sp>
        <p:nvSpPr>
          <p:cNvPr id="3" name="Текст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D8BD707-D9CF-40AE-B4C6-C98DA3205C09}" type="datetimeFigureOut">
              <a:rPr lang="en-US" smtClean="0"/>
              <a:pPr/>
              <a:t>1/30/2025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25322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1257300" y="2738438"/>
            <a:ext cx="7772400" cy="65270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9258300" y="2738438"/>
            <a:ext cx="7772400" cy="65270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D8BD707-D9CF-40AE-B4C6-C98DA3205C09}" type="datetimeFigureOut">
              <a:rPr lang="en-US" smtClean="0"/>
              <a:pPr/>
              <a:t>1/30/2025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59028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82" y="547688"/>
            <a:ext cx="15773400" cy="1988345"/>
          </a:xfrm>
        </p:spPr>
        <p:txBody>
          <a:bodyPr/>
          <a:lstStyle/>
          <a:p>
            <a:r>
              <a:rPr lang="ru-RU" smtClean="0"/>
              <a:t>Образец заголовка</a:t>
            </a:r>
            <a:endParaRPr lang="ru-RU"/>
          </a:p>
        </p:txBody>
      </p:sp>
      <p:sp>
        <p:nvSpPr>
          <p:cNvPr id="3" name="Текст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ru-RU" smtClean="0"/>
              <a:t>Образец текста</a:t>
            </a:r>
          </a:p>
        </p:txBody>
      </p:sp>
      <p:sp>
        <p:nvSpPr>
          <p:cNvPr id="4" name="Объект 3"/>
          <p:cNvSpPr>
            <a:spLocks noGrp="1"/>
          </p:cNvSpPr>
          <p:nvPr>
            <p:ph sz="half" idx="2"/>
          </p:nvPr>
        </p:nvSpPr>
        <p:spPr>
          <a:xfrm>
            <a:off x="1259683" y="3757613"/>
            <a:ext cx="7736681" cy="552688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ru-RU" smtClean="0"/>
              <a:t>Образец текста</a:t>
            </a:r>
          </a:p>
        </p:txBody>
      </p:sp>
      <p:sp>
        <p:nvSpPr>
          <p:cNvPr id="6" name="Объект 5"/>
          <p:cNvSpPr>
            <a:spLocks noGrp="1"/>
          </p:cNvSpPr>
          <p:nvPr>
            <p:ph sz="quarter" idx="4"/>
          </p:nvPr>
        </p:nvSpPr>
        <p:spPr>
          <a:xfrm>
            <a:off x="9258300" y="3757613"/>
            <a:ext cx="7774782" cy="552688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D8BD707-D9CF-40AE-B4C6-C98DA3205C09}" type="datetimeFigureOut">
              <a:rPr lang="en-US" smtClean="0"/>
              <a:pPr/>
              <a:t>1/30/2025</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1792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D8BD707-D9CF-40AE-B4C6-C98DA3205C09}" type="datetimeFigureOut">
              <a:rPr lang="en-US" smtClean="0"/>
              <a:pPr/>
              <a:t>1/30/2025</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2999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D8BD707-D9CF-40AE-B4C6-C98DA3205C09}" type="datetimeFigureOut">
              <a:rPr lang="en-US" smtClean="0"/>
              <a:pPr/>
              <a:t>1/30/2025</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97410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83" y="685800"/>
            <a:ext cx="5898356" cy="2400300"/>
          </a:xfrm>
        </p:spPr>
        <p:txBody>
          <a:bodyPr anchor="b"/>
          <a:lstStyle>
            <a:lvl1pPr>
              <a:defRPr sz="4800"/>
            </a:lvl1pPr>
          </a:lstStyle>
          <a:p>
            <a:r>
              <a:rPr lang="ru-RU" smtClean="0"/>
              <a:t>Образец заголовка</a:t>
            </a:r>
            <a:endParaRPr lang="ru-RU"/>
          </a:p>
        </p:txBody>
      </p:sp>
      <p:sp>
        <p:nvSpPr>
          <p:cNvPr id="3" name="Объект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ru-RU" smtClean="0"/>
              <a:t>Образец текста</a:t>
            </a:r>
          </a:p>
        </p:txBody>
      </p:sp>
      <p:sp>
        <p:nvSpPr>
          <p:cNvPr id="5" name="Дата 4"/>
          <p:cNvSpPr>
            <a:spLocks noGrp="1"/>
          </p:cNvSpPr>
          <p:nvPr>
            <p:ph type="dt" sz="half" idx="10"/>
          </p:nvPr>
        </p:nvSpPr>
        <p:spPr/>
        <p:txBody>
          <a:bodyPr/>
          <a:lstStyle/>
          <a:p>
            <a:fld id="{1D8BD707-D9CF-40AE-B4C6-C98DA3205C09}" type="datetimeFigureOut">
              <a:rPr lang="en-US" smtClean="0"/>
              <a:pPr/>
              <a:t>1/30/2025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94782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83" y="685800"/>
            <a:ext cx="5898356" cy="2400300"/>
          </a:xfrm>
        </p:spPr>
        <p:txBody>
          <a:bodyPr anchor="b"/>
          <a:lstStyle>
            <a:lvl1pPr>
              <a:defRPr sz="4800"/>
            </a:lvl1pPr>
          </a:lstStyle>
          <a:p>
            <a:r>
              <a:rPr lang="ru-RU" smtClean="0"/>
              <a:t>Образец заголовка</a:t>
            </a:r>
            <a:endParaRPr lang="ru-RU"/>
          </a:p>
        </p:txBody>
      </p:sp>
      <p:sp>
        <p:nvSpPr>
          <p:cNvPr id="3" name="Рисунок 2"/>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ru-RU"/>
          </a:p>
        </p:txBody>
      </p:sp>
      <p:sp>
        <p:nvSpPr>
          <p:cNvPr id="4" name="Текст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ru-RU" smtClean="0"/>
              <a:t>Образец текста</a:t>
            </a:r>
          </a:p>
        </p:txBody>
      </p:sp>
      <p:sp>
        <p:nvSpPr>
          <p:cNvPr id="5" name="Дата 4"/>
          <p:cNvSpPr>
            <a:spLocks noGrp="1"/>
          </p:cNvSpPr>
          <p:nvPr>
            <p:ph type="dt" sz="half" idx="10"/>
          </p:nvPr>
        </p:nvSpPr>
        <p:spPr/>
        <p:txBody>
          <a:bodyPr/>
          <a:lstStyle/>
          <a:p>
            <a:fld id="{1D8BD707-D9CF-40AE-B4C6-C98DA3205C09}" type="datetimeFigureOut">
              <a:rPr lang="en-US" smtClean="0"/>
              <a:pPr/>
              <a:t>1/30/2025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34142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D8BD707-D9CF-40AE-B4C6-C98DA3205C09}" type="datetimeFigureOut">
              <a:rPr lang="en-US" smtClean="0"/>
              <a:pPr/>
              <a:t>1/30/2025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27489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3087350" y="547688"/>
            <a:ext cx="3943350" cy="871775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257300" y="547688"/>
            <a:ext cx="11601450" cy="871775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D8BD707-D9CF-40AE-B4C6-C98DA3205C09}" type="datetimeFigureOut">
              <a:rPr lang="en-US" smtClean="0"/>
              <a:pPr/>
              <a:t>1/30/2025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90150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1D8BD707-D9CF-40AE-B4C6-C98DA3205C09}" type="datetimeFigureOut">
              <a:rPr lang="en-US" smtClean="0"/>
              <a:pPr/>
              <a:t>1/30/2025</a:t>
            </a:fld>
            <a:endParaRPr lang="en-US"/>
          </a:p>
        </p:txBody>
      </p:sp>
      <p:sp>
        <p:nvSpPr>
          <p:cNvPr id="5" name="Нижний колонтитул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330427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ru-RU"/>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11.sv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1.png"/><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22.sv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Freeform 4"/>
          <p:cNvSpPr/>
          <p:nvPr/>
        </p:nvSpPr>
        <p:spPr>
          <a:xfrm>
            <a:off x="-4508595" y="4765047"/>
            <a:ext cx="15961692" cy="13627295"/>
          </a:xfrm>
          <a:custGeom>
            <a:avLst/>
            <a:gdLst/>
            <a:ahLst/>
            <a:cxnLst/>
            <a:rect l="l" t="t" r="r" b="b"/>
            <a:pathLst>
              <a:path w="15961692" h="13627295">
                <a:moveTo>
                  <a:pt x="0" y="0"/>
                </a:moveTo>
                <a:lnTo>
                  <a:pt x="15961692" y="0"/>
                </a:lnTo>
                <a:lnTo>
                  <a:pt x="15961692" y="13627295"/>
                </a:lnTo>
                <a:lnTo>
                  <a:pt x="0" y="13627295"/>
                </a:lnTo>
                <a:lnTo>
                  <a:pt x="0" y="0"/>
                </a:lnTo>
                <a:close/>
              </a:path>
            </a:pathLst>
          </a:custGeom>
          <a:blipFill>
            <a:blip r:embed="rId4"/>
            <a:stretch>
              <a:fillRect/>
            </a:stretch>
          </a:blipFill>
        </p:spPr>
      </p:sp>
      <p:grpSp>
        <p:nvGrpSpPr>
          <p:cNvPr id="5" name="Group 5"/>
          <p:cNvGrpSpPr/>
          <p:nvPr/>
        </p:nvGrpSpPr>
        <p:grpSpPr>
          <a:xfrm>
            <a:off x="2818631" y="2889503"/>
            <a:ext cx="12615137" cy="4435899"/>
            <a:chOff x="0" y="0"/>
            <a:chExt cx="1893788" cy="665919"/>
          </a:xfrm>
        </p:grpSpPr>
        <p:sp>
          <p:nvSpPr>
            <p:cNvPr id="6" name="Freeform 6"/>
            <p:cNvSpPr/>
            <p:nvPr/>
          </p:nvSpPr>
          <p:spPr>
            <a:xfrm>
              <a:off x="0" y="0"/>
              <a:ext cx="1893788" cy="665919"/>
            </a:xfrm>
            <a:custGeom>
              <a:avLst/>
              <a:gdLst/>
              <a:ahLst/>
              <a:cxnLst/>
              <a:rect l="l" t="t" r="r" b="b"/>
              <a:pathLst>
                <a:path w="1893788" h="665919">
                  <a:moveTo>
                    <a:pt x="0" y="0"/>
                  </a:moveTo>
                  <a:lnTo>
                    <a:pt x="1893788" y="0"/>
                  </a:lnTo>
                  <a:lnTo>
                    <a:pt x="1893788" y="665919"/>
                  </a:lnTo>
                  <a:lnTo>
                    <a:pt x="0" y="665919"/>
                  </a:lnTo>
                  <a:close/>
                </a:path>
              </a:pathLst>
            </a:custGeom>
            <a:solidFill>
              <a:srgbClr val="000000">
                <a:alpha val="0"/>
              </a:srgbClr>
            </a:solidFill>
            <a:ln w="38100" cap="sq">
              <a:solidFill>
                <a:srgbClr val="FEFFFF"/>
              </a:solidFill>
              <a:prstDash val="solid"/>
              <a:miter/>
            </a:ln>
          </p:spPr>
        </p:sp>
        <p:sp>
          <p:nvSpPr>
            <p:cNvPr id="7" name="TextBox 7"/>
            <p:cNvSpPr txBox="1"/>
            <p:nvPr/>
          </p:nvSpPr>
          <p:spPr>
            <a:xfrm>
              <a:off x="0" y="-19050"/>
              <a:ext cx="1893788" cy="684969"/>
            </a:xfrm>
            <a:prstGeom prst="rect">
              <a:avLst/>
            </a:prstGeom>
          </p:spPr>
          <p:txBody>
            <a:bodyPr lIns="50800" tIns="50800" rIns="50800" bIns="50800" rtlCol="0" anchor="ctr"/>
            <a:lstStyle/>
            <a:p>
              <a:pPr algn="ctr">
                <a:lnSpc>
                  <a:spcPts val="2859"/>
                </a:lnSpc>
              </a:pPr>
              <a:endParaRPr/>
            </a:p>
          </p:txBody>
        </p:sp>
      </p:grpSp>
      <p:sp>
        <p:nvSpPr>
          <p:cNvPr id="8" name="TextBox 8"/>
          <p:cNvSpPr txBox="1"/>
          <p:nvPr/>
        </p:nvSpPr>
        <p:spPr>
          <a:xfrm>
            <a:off x="3527516" y="3865361"/>
            <a:ext cx="11906252" cy="4232744"/>
          </a:xfrm>
          <a:prstGeom prst="rect">
            <a:avLst/>
          </a:prstGeom>
        </p:spPr>
        <p:txBody>
          <a:bodyPr lIns="0" tIns="0" rIns="0" bIns="0" rtlCol="0" anchor="t">
            <a:spAutoFit/>
          </a:bodyPr>
          <a:lstStyle/>
          <a:p>
            <a:pPr algn="ctr">
              <a:lnSpc>
                <a:spcPts val="11280"/>
              </a:lnSpc>
            </a:pPr>
            <a:r>
              <a:rPr lang="en-US" sz="8173" spc="2002">
                <a:solidFill>
                  <a:srgbClr val="F2F4F5"/>
                </a:solidFill>
                <a:latin typeface="DM Sans Bold"/>
              </a:rPr>
              <a:t>МЕМЛЕКЕТТІК ТАПСЫРМА</a:t>
            </a:r>
          </a:p>
          <a:p>
            <a:pPr algn="ctr">
              <a:lnSpc>
                <a:spcPts val="11280"/>
              </a:lnSpc>
            </a:pPr>
            <a:endParaRPr lang="en-US" sz="8173" spc="2002">
              <a:solidFill>
                <a:srgbClr val="F2F4F5"/>
              </a:solidFill>
              <a:latin typeface="DM Sans Bold"/>
            </a:endParaRPr>
          </a:p>
        </p:txBody>
      </p:sp>
      <p:sp>
        <p:nvSpPr>
          <p:cNvPr id="9" name="Freeform 9"/>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a:off x="11422830" y="5693878"/>
            <a:ext cx="11672940" cy="9965773"/>
          </a:xfrm>
          <a:custGeom>
            <a:avLst/>
            <a:gdLst/>
            <a:ahLst/>
            <a:cxnLst/>
            <a:rect l="l" t="t" r="r" b="b"/>
            <a:pathLst>
              <a:path w="11672940" h="9965773">
                <a:moveTo>
                  <a:pt x="0" y="0"/>
                </a:moveTo>
                <a:lnTo>
                  <a:pt x="11672940" y="0"/>
                </a:lnTo>
                <a:lnTo>
                  <a:pt x="11672940" y="9965772"/>
                </a:lnTo>
                <a:lnTo>
                  <a:pt x="0" y="9965772"/>
                </a:lnTo>
                <a:lnTo>
                  <a:pt x="0" y="0"/>
                </a:lnTo>
                <a:close/>
              </a:path>
            </a:pathLst>
          </a:custGeom>
          <a:blipFill>
            <a:blip r:embed="rId2"/>
            <a:stretch>
              <a:fillRect/>
            </a:stretch>
          </a:blipFill>
        </p:spPr>
      </p:sp>
      <p:grpSp>
        <p:nvGrpSpPr>
          <p:cNvPr id="3" name="Group 3"/>
          <p:cNvGrpSpPr/>
          <p:nvPr/>
        </p:nvGrpSpPr>
        <p:grpSpPr>
          <a:xfrm>
            <a:off x="372712" y="1338019"/>
            <a:ext cx="2249274" cy="6982295"/>
            <a:chOff x="0" y="0"/>
            <a:chExt cx="592401" cy="1838958"/>
          </a:xfrm>
        </p:grpSpPr>
        <p:sp>
          <p:nvSpPr>
            <p:cNvPr id="4" name="Freeform 4"/>
            <p:cNvSpPr/>
            <p:nvPr/>
          </p:nvSpPr>
          <p:spPr>
            <a:xfrm>
              <a:off x="0" y="0"/>
              <a:ext cx="592401" cy="1838958"/>
            </a:xfrm>
            <a:custGeom>
              <a:avLst/>
              <a:gdLst/>
              <a:ahLst/>
              <a:cxnLst/>
              <a:rect l="l" t="t" r="r" b="b"/>
              <a:pathLst>
                <a:path w="592401" h="1838958">
                  <a:moveTo>
                    <a:pt x="0" y="0"/>
                  </a:moveTo>
                  <a:lnTo>
                    <a:pt x="592401" y="0"/>
                  </a:lnTo>
                  <a:lnTo>
                    <a:pt x="592401" y="1838958"/>
                  </a:lnTo>
                  <a:lnTo>
                    <a:pt x="0" y="1838958"/>
                  </a:lnTo>
                  <a:close/>
                </a:path>
              </a:pathLst>
            </a:custGeom>
            <a:solidFill>
              <a:srgbClr val="043F7C"/>
            </a:solidFill>
          </p:spPr>
        </p:sp>
        <p:sp>
          <p:nvSpPr>
            <p:cNvPr id="5" name="TextBox 5"/>
            <p:cNvSpPr txBox="1"/>
            <p:nvPr/>
          </p:nvSpPr>
          <p:spPr>
            <a:xfrm>
              <a:off x="0" y="-19050"/>
              <a:ext cx="592401" cy="1858008"/>
            </a:xfrm>
            <a:prstGeom prst="rect">
              <a:avLst/>
            </a:prstGeom>
          </p:spPr>
          <p:txBody>
            <a:bodyPr lIns="50800" tIns="50800" rIns="50800" bIns="50800" rtlCol="0" anchor="ctr"/>
            <a:lstStyle/>
            <a:p>
              <a:pPr algn="ctr">
                <a:lnSpc>
                  <a:spcPts val="2859"/>
                </a:lnSpc>
              </a:pPr>
              <a:endParaRPr/>
            </a:p>
          </p:txBody>
        </p:sp>
      </p:grpSp>
      <p:grpSp>
        <p:nvGrpSpPr>
          <p:cNvPr id="6" name="Group 6"/>
          <p:cNvGrpSpPr/>
          <p:nvPr/>
        </p:nvGrpSpPr>
        <p:grpSpPr>
          <a:xfrm>
            <a:off x="1028700" y="2722093"/>
            <a:ext cx="10747629" cy="5295682"/>
            <a:chOff x="0" y="0"/>
            <a:chExt cx="2830651" cy="1394747"/>
          </a:xfrm>
        </p:grpSpPr>
        <p:sp>
          <p:nvSpPr>
            <p:cNvPr id="7" name="Freeform 7"/>
            <p:cNvSpPr/>
            <p:nvPr/>
          </p:nvSpPr>
          <p:spPr>
            <a:xfrm>
              <a:off x="0" y="0"/>
              <a:ext cx="2830651" cy="1394747"/>
            </a:xfrm>
            <a:custGeom>
              <a:avLst/>
              <a:gdLst/>
              <a:ahLst/>
              <a:cxnLst/>
              <a:rect l="l" t="t" r="r" b="b"/>
              <a:pathLst>
                <a:path w="2830651" h="1394747">
                  <a:moveTo>
                    <a:pt x="0" y="0"/>
                  </a:moveTo>
                  <a:lnTo>
                    <a:pt x="2830651" y="0"/>
                  </a:lnTo>
                  <a:lnTo>
                    <a:pt x="2830651" y="1394747"/>
                  </a:lnTo>
                  <a:lnTo>
                    <a:pt x="0" y="1394747"/>
                  </a:lnTo>
                  <a:close/>
                </a:path>
              </a:pathLst>
            </a:custGeom>
            <a:solidFill>
              <a:srgbClr val="FDFBFB"/>
            </a:solidFill>
          </p:spPr>
        </p:sp>
        <p:sp>
          <p:nvSpPr>
            <p:cNvPr id="8" name="TextBox 8"/>
            <p:cNvSpPr txBox="1"/>
            <p:nvPr/>
          </p:nvSpPr>
          <p:spPr>
            <a:xfrm>
              <a:off x="0" y="-19050"/>
              <a:ext cx="2830651" cy="1413797"/>
            </a:xfrm>
            <a:prstGeom prst="rect">
              <a:avLst/>
            </a:prstGeom>
          </p:spPr>
          <p:txBody>
            <a:bodyPr lIns="50800" tIns="50800" rIns="50800" bIns="50800" rtlCol="0" anchor="ctr"/>
            <a:lstStyle/>
            <a:p>
              <a:pPr algn="ctr">
                <a:lnSpc>
                  <a:spcPts val="2859"/>
                </a:lnSpc>
              </a:pPr>
              <a:endParaRPr/>
            </a:p>
          </p:txBody>
        </p:sp>
      </p:grpSp>
      <p:sp>
        <p:nvSpPr>
          <p:cNvPr id="9" name="Freeform 9"/>
          <p:cNvSpPr/>
          <p:nvPr/>
        </p:nvSpPr>
        <p:spPr>
          <a:xfrm>
            <a:off x="13089566" y="2458074"/>
            <a:ext cx="4169734" cy="5370852"/>
          </a:xfrm>
          <a:custGeom>
            <a:avLst/>
            <a:gdLst/>
            <a:ahLst/>
            <a:cxnLst/>
            <a:rect l="l" t="t" r="r" b="b"/>
            <a:pathLst>
              <a:path w="4169734" h="5370852">
                <a:moveTo>
                  <a:pt x="0" y="0"/>
                </a:moveTo>
                <a:lnTo>
                  <a:pt x="4169734" y="0"/>
                </a:lnTo>
                <a:lnTo>
                  <a:pt x="4169734" y="5370852"/>
                </a:lnTo>
                <a:lnTo>
                  <a:pt x="0" y="5370852"/>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10" name="TextBox 10"/>
          <p:cNvSpPr txBox="1"/>
          <p:nvPr/>
        </p:nvSpPr>
        <p:spPr>
          <a:xfrm>
            <a:off x="1086275" y="3255990"/>
            <a:ext cx="10336555" cy="4761785"/>
          </a:xfrm>
          <a:prstGeom prst="rect">
            <a:avLst/>
          </a:prstGeom>
        </p:spPr>
        <p:txBody>
          <a:bodyPr lIns="0" tIns="0" rIns="0" bIns="0" rtlCol="0" anchor="t">
            <a:spAutoFit/>
          </a:bodyPr>
          <a:lstStyle/>
          <a:p>
            <a:pPr>
              <a:lnSpc>
                <a:spcPts val="4701"/>
              </a:lnSpc>
            </a:pPr>
            <a:r>
              <a:rPr lang="en-US" sz="3358">
                <a:solidFill>
                  <a:srgbClr val="100F0D"/>
                </a:solidFill>
                <a:latin typeface="Arimo Bold"/>
              </a:rPr>
              <a:t>Қазақстан Республикасындағы мемлекеттік тапсырма</a:t>
            </a:r>
            <a:r>
              <a:rPr lang="en-US" sz="3358">
                <a:solidFill>
                  <a:srgbClr val="100F0D"/>
                </a:solidFill>
                <a:latin typeface="Arimo"/>
              </a:rPr>
              <a:t>-экономиканың түрлі салаларындағы кәсіпорындардың, ұйымдар мен мекемелердің қызметін мемлекеттік реттеу құралы. Бұл механизм экономика мен қоғамды дамытудың мемлекеттік мақсаттары мен басымдықтары шеңберіндегі ұйымдардың қызметін басқару және реттеу үшін қолданылады.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grpSp>
        <p:nvGrpSpPr>
          <p:cNvPr id="2" name="Group 2"/>
          <p:cNvGrpSpPr/>
          <p:nvPr/>
        </p:nvGrpSpPr>
        <p:grpSpPr>
          <a:xfrm>
            <a:off x="16752633" y="4401184"/>
            <a:ext cx="1535367" cy="1394626"/>
            <a:chOff x="0" y="0"/>
            <a:chExt cx="2047156" cy="1859502"/>
          </a:xfrm>
        </p:grpSpPr>
        <p:sp>
          <p:nvSpPr>
            <p:cNvPr id="3" name="Freeform 3"/>
            <p:cNvSpPr/>
            <p:nvPr/>
          </p:nvSpPr>
          <p:spPr>
            <a:xfrm>
              <a:off x="0" y="0"/>
              <a:ext cx="2047113" cy="1859534"/>
            </a:xfrm>
            <a:custGeom>
              <a:avLst/>
              <a:gdLst/>
              <a:ahLst/>
              <a:cxnLst/>
              <a:rect l="l" t="t" r="r" b="b"/>
              <a:pathLst>
                <a:path w="2047113" h="1859534">
                  <a:moveTo>
                    <a:pt x="0" y="1563116"/>
                  </a:moveTo>
                  <a:cubicBezTo>
                    <a:pt x="686816" y="1657477"/>
                    <a:pt x="1360297" y="1765173"/>
                    <a:pt x="2047113" y="1859534"/>
                  </a:cubicBezTo>
                  <a:cubicBezTo>
                    <a:pt x="2047113" y="1468755"/>
                    <a:pt x="2047113" y="1091438"/>
                    <a:pt x="2047113" y="700659"/>
                  </a:cubicBezTo>
                  <a:cubicBezTo>
                    <a:pt x="1360297" y="471551"/>
                    <a:pt x="686816" y="242570"/>
                    <a:pt x="0" y="0"/>
                  </a:cubicBezTo>
                  <a:cubicBezTo>
                    <a:pt x="0" y="525526"/>
                    <a:pt x="0" y="1037590"/>
                    <a:pt x="0" y="1563116"/>
                  </a:cubicBezTo>
                  <a:close/>
                </a:path>
              </a:pathLst>
            </a:custGeom>
            <a:solidFill>
              <a:srgbClr val="006771"/>
            </a:solidFill>
          </p:spPr>
        </p:sp>
      </p:grpSp>
      <p:grpSp>
        <p:nvGrpSpPr>
          <p:cNvPr id="4" name="Group 4"/>
          <p:cNvGrpSpPr/>
          <p:nvPr/>
        </p:nvGrpSpPr>
        <p:grpSpPr>
          <a:xfrm>
            <a:off x="16752633" y="5838459"/>
            <a:ext cx="1535367" cy="1172850"/>
            <a:chOff x="0" y="0"/>
            <a:chExt cx="2047156" cy="1563800"/>
          </a:xfrm>
        </p:grpSpPr>
        <p:sp>
          <p:nvSpPr>
            <p:cNvPr id="5" name="Freeform 5"/>
            <p:cNvSpPr/>
            <p:nvPr/>
          </p:nvSpPr>
          <p:spPr>
            <a:xfrm>
              <a:off x="0" y="0"/>
              <a:ext cx="2047113" cy="1563751"/>
            </a:xfrm>
            <a:custGeom>
              <a:avLst/>
              <a:gdLst/>
              <a:ahLst/>
              <a:cxnLst/>
              <a:rect l="l" t="t" r="r" b="b"/>
              <a:pathLst>
                <a:path w="2047113" h="1563751">
                  <a:moveTo>
                    <a:pt x="0" y="1563751"/>
                  </a:moveTo>
                  <a:cubicBezTo>
                    <a:pt x="686816" y="1496314"/>
                    <a:pt x="1360297" y="1429004"/>
                    <a:pt x="2047113" y="1361567"/>
                  </a:cubicBezTo>
                  <a:cubicBezTo>
                    <a:pt x="2047113" y="970661"/>
                    <a:pt x="2047113" y="593090"/>
                    <a:pt x="2047113" y="202184"/>
                  </a:cubicBezTo>
                  <a:cubicBezTo>
                    <a:pt x="1360297" y="134747"/>
                    <a:pt x="686816" y="67437"/>
                    <a:pt x="0" y="0"/>
                  </a:cubicBezTo>
                  <a:cubicBezTo>
                    <a:pt x="0" y="525780"/>
                    <a:pt x="0" y="1038098"/>
                    <a:pt x="0" y="1563751"/>
                  </a:cubicBezTo>
                  <a:close/>
                </a:path>
              </a:pathLst>
            </a:custGeom>
            <a:solidFill>
              <a:srgbClr val="008991"/>
            </a:solidFill>
          </p:spPr>
        </p:sp>
      </p:grpSp>
      <p:grpSp>
        <p:nvGrpSpPr>
          <p:cNvPr id="6" name="Group 6"/>
          <p:cNvGrpSpPr/>
          <p:nvPr/>
        </p:nvGrpSpPr>
        <p:grpSpPr>
          <a:xfrm>
            <a:off x="16752633" y="7053958"/>
            <a:ext cx="1535367" cy="1394626"/>
            <a:chOff x="0" y="0"/>
            <a:chExt cx="2047156" cy="1859502"/>
          </a:xfrm>
        </p:grpSpPr>
        <p:sp>
          <p:nvSpPr>
            <p:cNvPr id="7" name="Freeform 7"/>
            <p:cNvSpPr/>
            <p:nvPr/>
          </p:nvSpPr>
          <p:spPr>
            <a:xfrm>
              <a:off x="0" y="0"/>
              <a:ext cx="2047113" cy="1859534"/>
            </a:xfrm>
            <a:custGeom>
              <a:avLst/>
              <a:gdLst/>
              <a:ahLst/>
              <a:cxnLst/>
              <a:rect l="l" t="t" r="r" b="b"/>
              <a:pathLst>
                <a:path w="2047113" h="1859534">
                  <a:moveTo>
                    <a:pt x="0" y="1859534"/>
                  </a:moveTo>
                  <a:cubicBezTo>
                    <a:pt x="686816" y="1630426"/>
                    <a:pt x="1360297" y="1387983"/>
                    <a:pt x="2047113" y="1158875"/>
                  </a:cubicBezTo>
                  <a:cubicBezTo>
                    <a:pt x="2047113" y="768096"/>
                    <a:pt x="2047113" y="390779"/>
                    <a:pt x="2047113" y="0"/>
                  </a:cubicBezTo>
                  <a:cubicBezTo>
                    <a:pt x="1360297" y="107823"/>
                    <a:pt x="686816" y="202057"/>
                    <a:pt x="0" y="296418"/>
                  </a:cubicBezTo>
                  <a:cubicBezTo>
                    <a:pt x="0" y="821944"/>
                    <a:pt x="0" y="1334008"/>
                    <a:pt x="0" y="1859534"/>
                  </a:cubicBezTo>
                  <a:close/>
                </a:path>
              </a:pathLst>
            </a:custGeom>
            <a:solidFill>
              <a:srgbClr val="335E8E"/>
            </a:solidFill>
          </p:spPr>
        </p:sp>
      </p:grpSp>
      <p:grpSp>
        <p:nvGrpSpPr>
          <p:cNvPr id="8" name="Group 8"/>
          <p:cNvGrpSpPr/>
          <p:nvPr/>
        </p:nvGrpSpPr>
        <p:grpSpPr>
          <a:xfrm>
            <a:off x="1493948" y="2584416"/>
            <a:ext cx="14625528" cy="6008229"/>
            <a:chOff x="0" y="0"/>
            <a:chExt cx="3851991" cy="1582414"/>
          </a:xfrm>
        </p:grpSpPr>
        <p:sp>
          <p:nvSpPr>
            <p:cNvPr id="9" name="Freeform 9"/>
            <p:cNvSpPr/>
            <p:nvPr/>
          </p:nvSpPr>
          <p:spPr>
            <a:xfrm>
              <a:off x="0" y="0"/>
              <a:ext cx="3851991" cy="1582414"/>
            </a:xfrm>
            <a:custGeom>
              <a:avLst/>
              <a:gdLst/>
              <a:ahLst/>
              <a:cxnLst/>
              <a:rect l="l" t="t" r="r" b="b"/>
              <a:pathLst>
                <a:path w="3851991" h="1582414">
                  <a:moveTo>
                    <a:pt x="0" y="0"/>
                  </a:moveTo>
                  <a:lnTo>
                    <a:pt x="3851991" y="0"/>
                  </a:lnTo>
                  <a:lnTo>
                    <a:pt x="3851991" y="1582414"/>
                  </a:lnTo>
                  <a:lnTo>
                    <a:pt x="0" y="1582414"/>
                  </a:lnTo>
                  <a:close/>
                </a:path>
              </a:pathLst>
            </a:custGeom>
            <a:solidFill>
              <a:srgbClr val="F5FFF5"/>
            </a:solidFill>
          </p:spPr>
        </p:sp>
        <p:sp>
          <p:nvSpPr>
            <p:cNvPr id="10" name="TextBox 10"/>
            <p:cNvSpPr txBox="1"/>
            <p:nvPr/>
          </p:nvSpPr>
          <p:spPr>
            <a:xfrm>
              <a:off x="0" y="-57150"/>
              <a:ext cx="3851991" cy="1639564"/>
            </a:xfrm>
            <a:prstGeom prst="rect">
              <a:avLst/>
            </a:prstGeom>
          </p:spPr>
          <p:txBody>
            <a:bodyPr lIns="50800" tIns="50800" rIns="50800" bIns="50800" rtlCol="0" anchor="ctr"/>
            <a:lstStyle/>
            <a:p>
              <a:pPr algn="ctr">
                <a:lnSpc>
                  <a:spcPts val="3080"/>
                </a:lnSpc>
              </a:pPr>
              <a:endParaRPr/>
            </a:p>
          </p:txBody>
        </p:sp>
      </p:grpSp>
      <p:sp>
        <p:nvSpPr>
          <p:cNvPr id="11" name="TextBox 11"/>
          <p:cNvSpPr txBox="1"/>
          <p:nvPr/>
        </p:nvSpPr>
        <p:spPr>
          <a:xfrm>
            <a:off x="2384924" y="3192579"/>
            <a:ext cx="12396312" cy="4715703"/>
          </a:xfrm>
          <a:prstGeom prst="rect">
            <a:avLst/>
          </a:prstGeom>
        </p:spPr>
        <p:txBody>
          <a:bodyPr lIns="0" tIns="0" rIns="0" bIns="0" rtlCol="0" anchor="t">
            <a:spAutoFit/>
          </a:bodyPr>
          <a:lstStyle/>
          <a:p>
            <a:pPr algn="ctr">
              <a:lnSpc>
                <a:spcPts val="4679"/>
              </a:lnSpc>
              <a:spcBef>
                <a:spcPct val="0"/>
              </a:spcBef>
            </a:pPr>
            <a:r>
              <a:rPr lang="en-US" sz="3342">
                <a:solidFill>
                  <a:srgbClr val="00297C"/>
                </a:solidFill>
                <a:latin typeface="Arimo Bold Italics"/>
              </a:rPr>
              <a:t>ҚР-дағы мемлекеттік тапсырма жүйесінің маңызды элементі </a:t>
            </a:r>
            <a:r>
              <a:rPr lang="en-US" sz="3342">
                <a:solidFill>
                  <a:srgbClr val="100F0D"/>
                </a:solidFill>
                <a:latin typeface="Arimo Bold Italics"/>
              </a:rPr>
              <a:t>мемлекеттік жоспарлау</a:t>
            </a:r>
            <a:r>
              <a:rPr lang="en-US" sz="3342">
                <a:solidFill>
                  <a:srgbClr val="00297C"/>
                </a:solidFill>
                <a:latin typeface="Arimo Bold Italics"/>
              </a:rPr>
              <a:t> болып табылады, ол ел дамуының орта мерзімді және ұзақ мерзімді перспективаларға арналған негізгі бағыттарын айқындайды. Мемлекеттік тапсырма экономика салаларын, өңірлерді, әлеуметтік саланы және басқа да секторларды дамытудың мемлекеттік бағдарламалары негізінде қалыптастырылады.</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a:off x="-3989658" y="5970261"/>
            <a:ext cx="11672940" cy="9965773"/>
          </a:xfrm>
          <a:custGeom>
            <a:avLst/>
            <a:gdLst/>
            <a:ahLst/>
            <a:cxnLst/>
            <a:rect l="l" t="t" r="r" b="b"/>
            <a:pathLst>
              <a:path w="11672940" h="9965773">
                <a:moveTo>
                  <a:pt x="0" y="0"/>
                </a:moveTo>
                <a:lnTo>
                  <a:pt x="11672940" y="0"/>
                </a:lnTo>
                <a:lnTo>
                  <a:pt x="11672940" y="9965773"/>
                </a:lnTo>
                <a:lnTo>
                  <a:pt x="0" y="9965773"/>
                </a:lnTo>
                <a:lnTo>
                  <a:pt x="0" y="0"/>
                </a:lnTo>
                <a:close/>
              </a:path>
            </a:pathLst>
          </a:custGeom>
          <a:blipFill>
            <a:blip r:embed="rId2"/>
            <a:stretch>
              <a:fillRect/>
            </a:stretch>
          </a:blipFill>
        </p:spPr>
      </p:sp>
      <p:grpSp>
        <p:nvGrpSpPr>
          <p:cNvPr id="3" name="Group 3"/>
          <p:cNvGrpSpPr/>
          <p:nvPr/>
        </p:nvGrpSpPr>
        <p:grpSpPr>
          <a:xfrm>
            <a:off x="5359919" y="712593"/>
            <a:ext cx="1400485" cy="9506801"/>
            <a:chOff x="0" y="0"/>
            <a:chExt cx="368852" cy="2503849"/>
          </a:xfrm>
        </p:grpSpPr>
        <p:sp>
          <p:nvSpPr>
            <p:cNvPr id="4" name="Freeform 4"/>
            <p:cNvSpPr/>
            <p:nvPr/>
          </p:nvSpPr>
          <p:spPr>
            <a:xfrm>
              <a:off x="0" y="0"/>
              <a:ext cx="368852" cy="2503849"/>
            </a:xfrm>
            <a:custGeom>
              <a:avLst/>
              <a:gdLst/>
              <a:ahLst/>
              <a:cxnLst/>
              <a:rect l="l" t="t" r="r" b="b"/>
              <a:pathLst>
                <a:path w="368852" h="2503849">
                  <a:moveTo>
                    <a:pt x="0" y="0"/>
                  </a:moveTo>
                  <a:lnTo>
                    <a:pt x="368852" y="0"/>
                  </a:lnTo>
                  <a:lnTo>
                    <a:pt x="368852" y="2503849"/>
                  </a:lnTo>
                  <a:lnTo>
                    <a:pt x="0" y="2503849"/>
                  </a:lnTo>
                  <a:close/>
                </a:path>
              </a:pathLst>
            </a:custGeom>
            <a:solidFill>
              <a:srgbClr val="FEFFFF"/>
            </a:solidFill>
          </p:spPr>
        </p:sp>
        <p:sp>
          <p:nvSpPr>
            <p:cNvPr id="5" name="TextBox 5"/>
            <p:cNvSpPr txBox="1"/>
            <p:nvPr/>
          </p:nvSpPr>
          <p:spPr>
            <a:xfrm>
              <a:off x="0" y="-19050"/>
              <a:ext cx="368852" cy="2522899"/>
            </a:xfrm>
            <a:prstGeom prst="rect">
              <a:avLst/>
            </a:prstGeom>
          </p:spPr>
          <p:txBody>
            <a:bodyPr lIns="50800" tIns="50800" rIns="50800" bIns="50800" rtlCol="0" anchor="ctr"/>
            <a:lstStyle/>
            <a:p>
              <a:pPr algn="ctr">
                <a:lnSpc>
                  <a:spcPts val="2859"/>
                </a:lnSpc>
              </a:pPr>
              <a:endParaRPr/>
            </a:p>
          </p:txBody>
        </p:sp>
      </p:grpSp>
      <p:grpSp>
        <p:nvGrpSpPr>
          <p:cNvPr id="6" name="Group 6"/>
          <p:cNvGrpSpPr/>
          <p:nvPr/>
        </p:nvGrpSpPr>
        <p:grpSpPr>
          <a:xfrm>
            <a:off x="1283647" y="877981"/>
            <a:ext cx="13456746" cy="1985254"/>
            <a:chOff x="0" y="0"/>
            <a:chExt cx="2020131" cy="298027"/>
          </a:xfrm>
        </p:grpSpPr>
        <p:sp>
          <p:nvSpPr>
            <p:cNvPr id="7" name="Freeform 7"/>
            <p:cNvSpPr/>
            <p:nvPr/>
          </p:nvSpPr>
          <p:spPr>
            <a:xfrm>
              <a:off x="0" y="0"/>
              <a:ext cx="2020131" cy="298027"/>
            </a:xfrm>
            <a:custGeom>
              <a:avLst/>
              <a:gdLst/>
              <a:ahLst/>
              <a:cxnLst/>
              <a:rect l="l" t="t" r="r" b="b"/>
              <a:pathLst>
                <a:path w="2020131" h="298027">
                  <a:moveTo>
                    <a:pt x="0" y="0"/>
                  </a:moveTo>
                  <a:lnTo>
                    <a:pt x="2020131" y="0"/>
                  </a:lnTo>
                  <a:lnTo>
                    <a:pt x="2020131" y="298027"/>
                  </a:lnTo>
                  <a:lnTo>
                    <a:pt x="0" y="298027"/>
                  </a:lnTo>
                  <a:close/>
                </a:path>
              </a:pathLst>
            </a:custGeom>
            <a:solidFill>
              <a:srgbClr val="F5FBF9"/>
            </a:solidFill>
            <a:ln w="38100" cap="sq">
              <a:solidFill>
                <a:srgbClr val="F5FFF5"/>
              </a:solidFill>
              <a:prstDash val="solid"/>
              <a:miter/>
            </a:ln>
          </p:spPr>
        </p:sp>
        <p:sp>
          <p:nvSpPr>
            <p:cNvPr id="8" name="TextBox 8"/>
            <p:cNvSpPr txBox="1"/>
            <p:nvPr/>
          </p:nvSpPr>
          <p:spPr>
            <a:xfrm>
              <a:off x="0" y="-142875"/>
              <a:ext cx="2020131" cy="440902"/>
            </a:xfrm>
            <a:prstGeom prst="rect">
              <a:avLst/>
            </a:prstGeom>
          </p:spPr>
          <p:txBody>
            <a:bodyPr lIns="0" tIns="0" rIns="0" bIns="0" rtlCol="0" anchor="ctr"/>
            <a:lstStyle/>
            <a:p>
              <a:pPr marL="0" lvl="0" indent="0" algn="ctr">
                <a:lnSpc>
                  <a:spcPts val="11976"/>
                </a:lnSpc>
                <a:spcBef>
                  <a:spcPct val="0"/>
                </a:spcBef>
              </a:pPr>
              <a:endParaRPr/>
            </a:p>
          </p:txBody>
        </p:sp>
      </p:grpSp>
      <p:sp>
        <p:nvSpPr>
          <p:cNvPr id="9" name="Freeform 9"/>
          <p:cNvSpPr/>
          <p:nvPr/>
        </p:nvSpPr>
        <p:spPr>
          <a:xfrm>
            <a:off x="0" y="4766289"/>
            <a:ext cx="5027374" cy="3555724"/>
          </a:xfrm>
          <a:custGeom>
            <a:avLst/>
            <a:gdLst/>
            <a:ahLst/>
            <a:cxnLst/>
            <a:rect l="l" t="t" r="r" b="b"/>
            <a:pathLst>
              <a:path w="5027374" h="3555724">
                <a:moveTo>
                  <a:pt x="0" y="0"/>
                </a:moveTo>
                <a:lnTo>
                  <a:pt x="5027374" y="0"/>
                </a:lnTo>
                <a:lnTo>
                  <a:pt x="5027374" y="3555724"/>
                </a:lnTo>
                <a:lnTo>
                  <a:pt x="0" y="3555724"/>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10" name="TextBox 10"/>
          <p:cNvSpPr txBox="1"/>
          <p:nvPr/>
        </p:nvSpPr>
        <p:spPr>
          <a:xfrm>
            <a:off x="5591553" y="3532611"/>
            <a:ext cx="937219" cy="657225"/>
          </a:xfrm>
          <a:prstGeom prst="rect">
            <a:avLst/>
          </a:prstGeom>
        </p:spPr>
        <p:txBody>
          <a:bodyPr lIns="0" tIns="0" rIns="0" bIns="0" rtlCol="0" anchor="t">
            <a:spAutoFit/>
          </a:bodyPr>
          <a:lstStyle/>
          <a:p>
            <a:pPr algn="ctr">
              <a:lnSpc>
                <a:spcPts val="5126"/>
              </a:lnSpc>
            </a:pPr>
            <a:r>
              <a:rPr lang="en-US" sz="4271">
                <a:solidFill>
                  <a:srgbClr val="00297C"/>
                </a:solidFill>
                <a:latin typeface="League Spartan Bold Italics"/>
              </a:rPr>
              <a:t>01</a:t>
            </a:r>
          </a:p>
        </p:txBody>
      </p:sp>
      <p:sp>
        <p:nvSpPr>
          <p:cNvPr id="11" name="TextBox 11"/>
          <p:cNvSpPr txBox="1"/>
          <p:nvPr/>
        </p:nvSpPr>
        <p:spPr>
          <a:xfrm>
            <a:off x="5591553" y="4793913"/>
            <a:ext cx="937219" cy="657225"/>
          </a:xfrm>
          <a:prstGeom prst="rect">
            <a:avLst/>
          </a:prstGeom>
        </p:spPr>
        <p:txBody>
          <a:bodyPr lIns="0" tIns="0" rIns="0" bIns="0" rtlCol="0" anchor="t">
            <a:spAutoFit/>
          </a:bodyPr>
          <a:lstStyle/>
          <a:p>
            <a:pPr algn="ctr">
              <a:lnSpc>
                <a:spcPts val="5126"/>
              </a:lnSpc>
            </a:pPr>
            <a:r>
              <a:rPr lang="en-US" sz="4271">
                <a:solidFill>
                  <a:srgbClr val="00297C"/>
                </a:solidFill>
                <a:latin typeface="League Spartan Bold Italics"/>
              </a:rPr>
              <a:t>02</a:t>
            </a:r>
          </a:p>
        </p:txBody>
      </p:sp>
      <p:sp>
        <p:nvSpPr>
          <p:cNvPr id="12" name="TextBox 12"/>
          <p:cNvSpPr txBox="1"/>
          <p:nvPr/>
        </p:nvSpPr>
        <p:spPr>
          <a:xfrm>
            <a:off x="5591553" y="6315351"/>
            <a:ext cx="937219" cy="657225"/>
          </a:xfrm>
          <a:prstGeom prst="rect">
            <a:avLst/>
          </a:prstGeom>
        </p:spPr>
        <p:txBody>
          <a:bodyPr lIns="0" tIns="0" rIns="0" bIns="0" rtlCol="0" anchor="t">
            <a:spAutoFit/>
          </a:bodyPr>
          <a:lstStyle/>
          <a:p>
            <a:pPr algn="ctr">
              <a:lnSpc>
                <a:spcPts val="5126"/>
              </a:lnSpc>
            </a:pPr>
            <a:r>
              <a:rPr lang="en-US" sz="4271">
                <a:solidFill>
                  <a:srgbClr val="00297C"/>
                </a:solidFill>
                <a:latin typeface="League Spartan Bold Italics"/>
              </a:rPr>
              <a:t>03</a:t>
            </a:r>
          </a:p>
        </p:txBody>
      </p:sp>
      <p:sp>
        <p:nvSpPr>
          <p:cNvPr id="13" name="TextBox 13"/>
          <p:cNvSpPr txBox="1"/>
          <p:nvPr/>
        </p:nvSpPr>
        <p:spPr>
          <a:xfrm>
            <a:off x="5591553" y="7705985"/>
            <a:ext cx="937219" cy="657225"/>
          </a:xfrm>
          <a:prstGeom prst="rect">
            <a:avLst/>
          </a:prstGeom>
        </p:spPr>
        <p:txBody>
          <a:bodyPr lIns="0" tIns="0" rIns="0" bIns="0" rtlCol="0" anchor="t">
            <a:spAutoFit/>
          </a:bodyPr>
          <a:lstStyle/>
          <a:p>
            <a:pPr algn="ctr">
              <a:lnSpc>
                <a:spcPts val="5126"/>
              </a:lnSpc>
            </a:pPr>
            <a:r>
              <a:rPr lang="en-US" sz="4271">
                <a:solidFill>
                  <a:srgbClr val="00297C"/>
                </a:solidFill>
                <a:latin typeface="League Spartan Bold Italics"/>
              </a:rPr>
              <a:t>04</a:t>
            </a:r>
          </a:p>
        </p:txBody>
      </p:sp>
      <p:sp>
        <p:nvSpPr>
          <p:cNvPr id="14" name="TextBox 14"/>
          <p:cNvSpPr txBox="1"/>
          <p:nvPr/>
        </p:nvSpPr>
        <p:spPr>
          <a:xfrm>
            <a:off x="5591553" y="9107664"/>
            <a:ext cx="937219" cy="657225"/>
          </a:xfrm>
          <a:prstGeom prst="rect">
            <a:avLst/>
          </a:prstGeom>
        </p:spPr>
        <p:txBody>
          <a:bodyPr lIns="0" tIns="0" rIns="0" bIns="0" rtlCol="0" anchor="t">
            <a:spAutoFit/>
          </a:bodyPr>
          <a:lstStyle/>
          <a:p>
            <a:pPr algn="ctr">
              <a:lnSpc>
                <a:spcPts val="5126"/>
              </a:lnSpc>
            </a:pPr>
            <a:r>
              <a:rPr lang="en-US" sz="4271">
                <a:solidFill>
                  <a:srgbClr val="00297C"/>
                </a:solidFill>
                <a:latin typeface="League Spartan Bold Italics"/>
              </a:rPr>
              <a:t>05</a:t>
            </a:r>
          </a:p>
        </p:txBody>
      </p:sp>
      <p:sp>
        <p:nvSpPr>
          <p:cNvPr id="15" name="TextBox 15"/>
          <p:cNvSpPr txBox="1"/>
          <p:nvPr/>
        </p:nvSpPr>
        <p:spPr>
          <a:xfrm>
            <a:off x="6991230" y="3333137"/>
            <a:ext cx="10522204" cy="928326"/>
          </a:xfrm>
          <a:prstGeom prst="rect">
            <a:avLst/>
          </a:prstGeom>
        </p:spPr>
        <p:txBody>
          <a:bodyPr lIns="0" tIns="0" rIns="0" bIns="0" rtlCol="0" anchor="t">
            <a:spAutoFit/>
          </a:bodyPr>
          <a:lstStyle/>
          <a:p>
            <a:pPr>
              <a:lnSpc>
                <a:spcPts val="3759"/>
              </a:lnSpc>
            </a:pPr>
            <a:r>
              <a:rPr lang="en-US" sz="2724" spc="266">
                <a:solidFill>
                  <a:srgbClr val="FEFFFF"/>
                </a:solidFill>
                <a:latin typeface="DM Sans Bold"/>
              </a:rPr>
              <a:t>ЭКОНОМИКА МЕН ӘЛЕУМЕТТІК САЛАНЫҢ ДАМУЫН ЫНТАЛАНДЫРУ</a:t>
            </a:r>
          </a:p>
        </p:txBody>
      </p:sp>
      <p:sp>
        <p:nvSpPr>
          <p:cNvPr id="16" name="TextBox 16"/>
          <p:cNvSpPr txBox="1"/>
          <p:nvPr/>
        </p:nvSpPr>
        <p:spPr>
          <a:xfrm>
            <a:off x="6991230" y="4728189"/>
            <a:ext cx="11296770" cy="928326"/>
          </a:xfrm>
          <a:prstGeom prst="rect">
            <a:avLst/>
          </a:prstGeom>
        </p:spPr>
        <p:txBody>
          <a:bodyPr lIns="0" tIns="0" rIns="0" bIns="0" rtlCol="0" anchor="t">
            <a:spAutoFit/>
          </a:bodyPr>
          <a:lstStyle/>
          <a:p>
            <a:pPr>
              <a:lnSpc>
                <a:spcPts val="3759"/>
              </a:lnSpc>
            </a:pPr>
            <a:r>
              <a:rPr lang="en-US" sz="2724" spc="266">
                <a:solidFill>
                  <a:srgbClr val="FEFFFF"/>
                </a:solidFill>
                <a:latin typeface="DM Sans Bold"/>
              </a:rPr>
              <a:t>ҰЛТТЫҚ ҚАУІПСІЗДІК ПЕН ЕГЕМЕНДІКТІ ҚАМТАМАСЫЗ ЕТУ:</a:t>
            </a:r>
          </a:p>
        </p:txBody>
      </p:sp>
      <p:sp>
        <p:nvSpPr>
          <p:cNvPr id="17" name="TextBox 17"/>
          <p:cNvSpPr txBox="1"/>
          <p:nvPr/>
        </p:nvSpPr>
        <p:spPr>
          <a:xfrm>
            <a:off x="6991230" y="6165513"/>
            <a:ext cx="11296770" cy="928326"/>
          </a:xfrm>
          <a:prstGeom prst="rect">
            <a:avLst/>
          </a:prstGeom>
        </p:spPr>
        <p:txBody>
          <a:bodyPr lIns="0" tIns="0" rIns="0" bIns="0" rtlCol="0" anchor="t">
            <a:spAutoFit/>
          </a:bodyPr>
          <a:lstStyle/>
          <a:p>
            <a:pPr marL="0" lvl="0" indent="0" algn="l">
              <a:lnSpc>
                <a:spcPts val="3759"/>
              </a:lnSpc>
              <a:spcBef>
                <a:spcPct val="0"/>
              </a:spcBef>
            </a:pPr>
            <a:r>
              <a:rPr lang="en-US" sz="2724" spc="266">
                <a:solidFill>
                  <a:srgbClr val="FEFFFF"/>
                </a:solidFill>
                <a:latin typeface="DM Sans Bold"/>
              </a:rPr>
              <a:t>ИНФРАҚҰРЫЛЫМДЫ ДАМЫТУ ЖӘНЕ ҚЫЗМЕТТЕРДІҢ ҚОЛЖЕТІМДІЛІГІН ҚАМТАМАСЫЗ ЕТУ:</a:t>
            </a:r>
          </a:p>
        </p:txBody>
      </p:sp>
      <p:sp>
        <p:nvSpPr>
          <p:cNvPr id="18" name="TextBox 18"/>
          <p:cNvSpPr txBox="1"/>
          <p:nvPr/>
        </p:nvSpPr>
        <p:spPr>
          <a:xfrm>
            <a:off x="6991230" y="7434884"/>
            <a:ext cx="10740232" cy="928326"/>
          </a:xfrm>
          <a:prstGeom prst="rect">
            <a:avLst/>
          </a:prstGeom>
        </p:spPr>
        <p:txBody>
          <a:bodyPr lIns="0" tIns="0" rIns="0" bIns="0" rtlCol="0" anchor="t">
            <a:spAutoFit/>
          </a:bodyPr>
          <a:lstStyle/>
          <a:p>
            <a:pPr>
              <a:lnSpc>
                <a:spcPts val="3759"/>
              </a:lnSpc>
            </a:pPr>
            <a:r>
              <a:rPr lang="en-US" sz="2724" spc="266">
                <a:solidFill>
                  <a:srgbClr val="FEFFFF"/>
                </a:solidFill>
                <a:latin typeface="DM Sans Bold"/>
              </a:rPr>
              <a:t>ӘЛЕУМЕТТІК ӘДІЛЕТТІЛІКТІ ҚОЛДАУ ЖӘНЕ АДАМ ӘЛЕУЕТІН ДАМЫТУ:</a:t>
            </a:r>
          </a:p>
        </p:txBody>
      </p:sp>
      <p:sp>
        <p:nvSpPr>
          <p:cNvPr id="19" name="TextBox 19"/>
          <p:cNvSpPr txBox="1"/>
          <p:nvPr/>
        </p:nvSpPr>
        <p:spPr>
          <a:xfrm>
            <a:off x="6882216" y="8957826"/>
            <a:ext cx="10740232" cy="928326"/>
          </a:xfrm>
          <a:prstGeom prst="rect">
            <a:avLst/>
          </a:prstGeom>
        </p:spPr>
        <p:txBody>
          <a:bodyPr lIns="0" tIns="0" rIns="0" bIns="0" rtlCol="0" anchor="t">
            <a:spAutoFit/>
          </a:bodyPr>
          <a:lstStyle/>
          <a:p>
            <a:pPr marL="0" lvl="0" indent="0" algn="l">
              <a:lnSpc>
                <a:spcPts val="3759"/>
              </a:lnSpc>
              <a:spcBef>
                <a:spcPct val="0"/>
              </a:spcBef>
            </a:pPr>
            <a:r>
              <a:rPr lang="en-US" sz="2724" spc="266">
                <a:solidFill>
                  <a:srgbClr val="FEFFFF"/>
                </a:solidFill>
                <a:latin typeface="DM Sans Bold"/>
              </a:rPr>
              <a:t>ЕЛДІҢ ӘЛЕМДІК НАРЫҚТАҒЫ БӘСЕКЕГЕ ҚАБІЛЕТТІЛІГІН НЫҒАЙТУ</a:t>
            </a:r>
          </a:p>
        </p:txBody>
      </p:sp>
      <p:sp>
        <p:nvSpPr>
          <p:cNvPr id="20" name="TextBox 20"/>
          <p:cNvSpPr txBox="1"/>
          <p:nvPr/>
        </p:nvSpPr>
        <p:spPr>
          <a:xfrm>
            <a:off x="1283647" y="1226139"/>
            <a:ext cx="12330417" cy="1231786"/>
          </a:xfrm>
          <a:prstGeom prst="rect">
            <a:avLst/>
          </a:prstGeom>
        </p:spPr>
        <p:txBody>
          <a:bodyPr lIns="0" tIns="0" rIns="0" bIns="0" rtlCol="0" anchor="t">
            <a:spAutoFit/>
          </a:bodyPr>
          <a:lstStyle/>
          <a:p>
            <a:pPr marL="0" lvl="0" indent="0" algn="ctr">
              <a:lnSpc>
                <a:spcPts val="4990"/>
              </a:lnSpc>
              <a:spcBef>
                <a:spcPct val="0"/>
              </a:spcBef>
            </a:pPr>
            <a:r>
              <a:rPr lang="en-US" sz="3616" spc="354">
                <a:solidFill>
                  <a:srgbClr val="100F0D"/>
                </a:solidFill>
                <a:latin typeface="League Spartan"/>
              </a:rPr>
              <a:t>ҚР МЕМЛЕКЕТТІК ТАПСЫРМАСЫНЫҢ НЕГІЗГІ МАҚСАТТАРЫ:</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77284" y="1743216"/>
            <a:ext cx="6015355" cy="2362394"/>
          </a:xfrm>
          <a:custGeom>
            <a:avLst/>
            <a:gdLst/>
            <a:ahLst/>
            <a:cxnLst/>
            <a:rect l="l" t="t" r="r" b="b"/>
            <a:pathLst>
              <a:path w="6015355" h="2362394">
                <a:moveTo>
                  <a:pt x="0" y="0"/>
                </a:moveTo>
                <a:lnTo>
                  <a:pt x="6015355" y="0"/>
                </a:lnTo>
                <a:lnTo>
                  <a:pt x="6015355" y="2362394"/>
                </a:lnTo>
                <a:lnTo>
                  <a:pt x="0" y="236239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flipH="1" flipV="1">
            <a:off x="4210654" y="4105610"/>
            <a:ext cx="6257290" cy="2457408"/>
          </a:xfrm>
          <a:custGeom>
            <a:avLst/>
            <a:gdLst/>
            <a:ahLst/>
            <a:cxnLst/>
            <a:rect l="l" t="t" r="r" b="b"/>
            <a:pathLst>
              <a:path w="6257290" h="2457408">
                <a:moveTo>
                  <a:pt x="6257290" y="2457408"/>
                </a:moveTo>
                <a:lnTo>
                  <a:pt x="0" y="2457408"/>
                </a:lnTo>
                <a:lnTo>
                  <a:pt x="0" y="0"/>
                </a:lnTo>
                <a:lnTo>
                  <a:pt x="6257290" y="0"/>
                </a:lnTo>
                <a:lnTo>
                  <a:pt x="6257290" y="2457408"/>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a:off x="8566991" y="1532992"/>
            <a:ext cx="6550646" cy="2572617"/>
          </a:xfrm>
          <a:custGeom>
            <a:avLst/>
            <a:gdLst/>
            <a:ahLst/>
            <a:cxnLst/>
            <a:rect l="l" t="t" r="r" b="b"/>
            <a:pathLst>
              <a:path w="6550646" h="2572617">
                <a:moveTo>
                  <a:pt x="0" y="0"/>
                </a:moveTo>
                <a:lnTo>
                  <a:pt x="6550646" y="0"/>
                </a:lnTo>
                <a:lnTo>
                  <a:pt x="6550646" y="2572618"/>
                </a:lnTo>
                <a:lnTo>
                  <a:pt x="0" y="2572618"/>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TextBox 5"/>
          <p:cNvSpPr txBox="1"/>
          <p:nvPr/>
        </p:nvSpPr>
        <p:spPr>
          <a:xfrm>
            <a:off x="5912031" y="1057627"/>
            <a:ext cx="5930284" cy="1068372"/>
          </a:xfrm>
          <a:prstGeom prst="rect">
            <a:avLst/>
          </a:prstGeom>
        </p:spPr>
        <p:txBody>
          <a:bodyPr lIns="0" tIns="0" rIns="0" bIns="0" rtlCol="0" anchor="t">
            <a:spAutoFit/>
          </a:bodyPr>
          <a:lstStyle/>
          <a:p>
            <a:pPr marL="0" lvl="0" indent="0" algn="ctr">
              <a:lnSpc>
                <a:spcPts val="8757"/>
              </a:lnSpc>
              <a:spcBef>
                <a:spcPct val="0"/>
              </a:spcBef>
            </a:pPr>
            <a:endParaRPr/>
          </a:p>
        </p:txBody>
      </p:sp>
      <p:sp>
        <p:nvSpPr>
          <p:cNvPr id="6" name="TextBox 6"/>
          <p:cNvSpPr txBox="1"/>
          <p:nvPr/>
        </p:nvSpPr>
        <p:spPr>
          <a:xfrm>
            <a:off x="1428267" y="1845159"/>
            <a:ext cx="3749596" cy="2012033"/>
          </a:xfrm>
          <a:prstGeom prst="rect">
            <a:avLst/>
          </a:prstGeom>
        </p:spPr>
        <p:txBody>
          <a:bodyPr lIns="0" tIns="0" rIns="0" bIns="0" rtlCol="0" anchor="t">
            <a:spAutoFit/>
          </a:bodyPr>
          <a:lstStyle/>
          <a:p>
            <a:pPr algn="ctr">
              <a:lnSpc>
                <a:spcPts val="3952"/>
              </a:lnSpc>
            </a:pPr>
            <a:r>
              <a:rPr lang="en-US" sz="2823">
                <a:solidFill>
                  <a:srgbClr val="100F0D"/>
                </a:solidFill>
                <a:latin typeface="Arimo Bold"/>
              </a:rPr>
              <a:t>МЕМЛЕКЕТТІК ТАПСЫРМАНЫ ДАЙЫНДАУ ЖӘНЕ БЕКІТУ:</a:t>
            </a:r>
          </a:p>
        </p:txBody>
      </p:sp>
      <p:sp>
        <p:nvSpPr>
          <p:cNvPr id="7" name="TextBox 7"/>
          <p:cNvSpPr txBox="1"/>
          <p:nvPr/>
        </p:nvSpPr>
        <p:spPr>
          <a:xfrm>
            <a:off x="277284" y="205521"/>
            <a:ext cx="16982016" cy="1438680"/>
          </a:xfrm>
          <a:prstGeom prst="rect">
            <a:avLst/>
          </a:prstGeom>
        </p:spPr>
        <p:txBody>
          <a:bodyPr lIns="0" tIns="0" rIns="0" bIns="0" rtlCol="0" anchor="t">
            <a:spAutoFit/>
          </a:bodyPr>
          <a:lstStyle/>
          <a:p>
            <a:pPr algn="ctr">
              <a:lnSpc>
                <a:spcPts val="5752"/>
              </a:lnSpc>
              <a:spcBef>
                <a:spcPct val="0"/>
              </a:spcBef>
            </a:pPr>
            <a:r>
              <a:rPr lang="en-US" sz="4109">
                <a:solidFill>
                  <a:srgbClr val="000000"/>
                </a:solidFill>
                <a:latin typeface="Arimo Bold Italics"/>
              </a:rPr>
              <a:t>Қазақстан Республикасында мемлекеттік тапсырманы өткізу процесі</a:t>
            </a:r>
          </a:p>
        </p:txBody>
      </p:sp>
      <p:sp>
        <p:nvSpPr>
          <p:cNvPr id="8" name="TextBox 8"/>
          <p:cNvSpPr txBox="1"/>
          <p:nvPr/>
        </p:nvSpPr>
        <p:spPr>
          <a:xfrm>
            <a:off x="5061700" y="4515759"/>
            <a:ext cx="4555199" cy="2047259"/>
          </a:xfrm>
          <a:prstGeom prst="rect">
            <a:avLst/>
          </a:prstGeom>
        </p:spPr>
        <p:txBody>
          <a:bodyPr lIns="0" tIns="0" rIns="0" bIns="0" rtlCol="0" anchor="t">
            <a:spAutoFit/>
          </a:bodyPr>
          <a:lstStyle/>
          <a:p>
            <a:pPr algn="ctr">
              <a:lnSpc>
                <a:spcPts val="5388"/>
              </a:lnSpc>
              <a:spcBef>
                <a:spcPct val="0"/>
              </a:spcBef>
            </a:pPr>
            <a:r>
              <a:rPr lang="en-US" sz="3849">
                <a:solidFill>
                  <a:srgbClr val="000000"/>
                </a:solidFill>
                <a:latin typeface="Arimo Italics"/>
              </a:rPr>
              <a:t>Мемлекеттік тапсырманы іске асыру:</a:t>
            </a:r>
          </a:p>
        </p:txBody>
      </p:sp>
      <p:sp>
        <p:nvSpPr>
          <p:cNvPr id="9" name="TextBox 9"/>
          <p:cNvSpPr txBox="1"/>
          <p:nvPr/>
        </p:nvSpPr>
        <p:spPr>
          <a:xfrm>
            <a:off x="9901409" y="1466677"/>
            <a:ext cx="4333376" cy="2296906"/>
          </a:xfrm>
          <a:prstGeom prst="rect">
            <a:avLst/>
          </a:prstGeom>
        </p:spPr>
        <p:txBody>
          <a:bodyPr lIns="0" tIns="0" rIns="0" bIns="0" rtlCol="0" anchor="t">
            <a:spAutoFit/>
          </a:bodyPr>
          <a:lstStyle/>
          <a:p>
            <a:pPr algn="ctr">
              <a:lnSpc>
                <a:spcPts val="4521"/>
              </a:lnSpc>
              <a:spcBef>
                <a:spcPct val="0"/>
              </a:spcBef>
            </a:pPr>
            <a:r>
              <a:rPr lang="en-US" sz="3229">
                <a:solidFill>
                  <a:srgbClr val="000000"/>
                </a:solidFill>
                <a:latin typeface="Arimo Italics"/>
              </a:rPr>
              <a:t>Мемлекеттік тапсырманың орындалуын бақылау және бағалау</a:t>
            </a:r>
          </a:p>
        </p:txBody>
      </p:sp>
      <p:sp>
        <p:nvSpPr>
          <p:cNvPr id="10" name="TextBox 10"/>
          <p:cNvSpPr txBox="1"/>
          <p:nvPr/>
        </p:nvSpPr>
        <p:spPr>
          <a:xfrm>
            <a:off x="3569893" y="7001168"/>
            <a:ext cx="11148214" cy="2050331"/>
          </a:xfrm>
          <a:prstGeom prst="rect">
            <a:avLst/>
          </a:prstGeom>
        </p:spPr>
        <p:txBody>
          <a:bodyPr lIns="0" tIns="0" rIns="0" bIns="0" rtlCol="0" anchor="t">
            <a:spAutoFit/>
          </a:bodyPr>
          <a:lstStyle/>
          <a:p>
            <a:pPr algn="ctr">
              <a:lnSpc>
                <a:spcPts val="4064"/>
              </a:lnSpc>
              <a:spcBef>
                <a:spcPct val="0"/>
              </a:spcBef>
            </a:pPr>
            <a:r>
              <a:rPr lang="en-US" sz="2903">
                <a:solidFill>
                  <a:srgbClr val="000000"/>
                </a:solidFill>
                <a:latin typeface="Arimo Italics"/>
              </a:rPr>
              <a:t>Қазақстан Республикасындағы мемлекеттік тапсырма ол бағытталған кәсіпорындар мен ұйымдар үшін міндетті болып табылатынын және мемлекеттік органдар тарапынан қатаң бақылауға алынатынын атап өту маңызды.</a:t>
            </a:r>
          </a:p>
        </p:txBody>
      </p:sp>
      <p:sp>
        <p:nvSpPr>
          <p:cNvPr id="11" name="Freeform 11"/>
          <p:cNvSpPr/>
          <p:nvPr/>
        </p:nvSpPr>
        <p:spPr>
          <a:xfrm>
            <a:off x="12068097" y="4105610"/>
            <a:ext cx="6015355" cy="2362394"/>
          </a:xfrm>
          <a:custGeom>
            <a:avLst/>
            <a:gdLst/>
            <a:ahLst/>
            <a:cxnLst/>
            <a:rect l="l" t="t" r="r" b="b"/>
            <a:pathLst>
              <a:path w="6015355" h="2362394">
                <a:moveTo>
                  <a:pt x="0" y="0"/>
                </a:moveTo>
                <a:lnTo>
                  <a:pt x="6015355" y="0"/>
                </a:lnTo>
                <a:lnTo>
                  <a:pt x="6015355" y="2362394"/>
                </a:lnTo>
                <a:lnTo>
                  <a:pt x="0" y="236239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2" name="TextBox 12"/>
          <p:cNvSpPr txBox="1"/>
          <p:nvPr/>
        </p:nvSpPr>
        <p:spPr>
          <a:xfrm>
            <a:off x="10467944" y="4974039"/>
            <a:ext cx="9315160" cy="625300"/>
          </a:xfrm>
          <a:prstGeom prst="rect">
            <a:avLst/>
          </a:prstGeom>
        </p:spPr>
        <p:txBody>
          <a:bodyPr lIns="0" tIns="0" rIns="0" bIns="0" rtlCol="0" anchor="t">
            <a:spAutoFit/>
          </a:bodyPr>
          <a:lstStyle/>
          <a:p>
            <a:pPr algn="ctr">
              <a:lnSpc>
                <a:spcPts val="4909"/>
              </a:lnSpc>
              <a:spcBef>
                <a:spcPct val="0"/>
              </a:spcBef>
            </a:pPr>
            <a:r>
              <a:rPr lang="en-US" sz="3506">
                <a:solidFill>
                  <a:srgbClr val="000000"/>
                </a:solidFill>
                <a:latin typeface="Arimo Bold Italics"/>
              </a:rPr>
              <a:t>Есеп беру:</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77215" y="0"/>
            <a:ext cx="3598457" cy="10515270"/>
            <a:chOff x="0" y="0"/>
            <a:chExt cx="947742" cy="2769454"/>
          </a:xfrm>
        </p:grpSpPr>
        <p:sp>
          <p:nvSpPr>
            <p:cNvPr id="3" name="Freeform 3"/>
            <p:cNvSpPr/>
            <p:nvPr/>
          </p:nvSpPr>
          <p:spPr>
            <a:xfrm>
              <a:off x="0" y="0"/>
              <a:ext cx="947742" cy="2769454"/>
            </a:xfrm>
            <a:custGeom>
              <a:avLst/>
              <a:gdLst/>
              <a:ahLst/>
              <a:cxnLst/>
              <a:rect l="l" t="t" r="r" b="b"/>
              <a:pathLst>
                <a:path w="947742" h="2769454">
                  <a:moveTo>
                    <a:pt x="0" y="0"/>
                  </a:moveTo>
                  <a:lnTo>
                    <a:pt x="947742" y="0"/>
                  </a:lnTo>
                  <a:lnTo>
                    <a:pt x="947742" y="2769454"/>
                  </a:lnTo>
                  <a:lnTo>
                    <a:pt x="0" y="2769454"/>
                  </a:lnTo>
                  <a:close/>
                </a:path>
              </a:pathLst>
            </a:custGeom>
            <a:solidFill>
              <a:srgbClr val="04577C"/>
            </a:solidFill>
          </p:spPr>
        </p:sp>
        <p:sp>
          <p:nvSpPr>
            <p:cNvPr id="4" name="TextBox 4"/>
            <p:cNvSpPr txBox="1"/>
            <p:nvPr/>
          </p:nvSpPr>
          <p:spPr>
            <a:xfrm>
              <a:off x="0" y="-19050"/>
              <a:ext cx="947742" cy="2788504"/>
            </a:xfrm>
            <a:prstGeom prst="rect">
              <a:avLst/>
            </a:prstGeom>
          </p:spPr>
          <p:txBody>
            <a:bodyPr lIns="50800" tIns="50800" rIns="50800" bIns="50800" rtlCol="0" anchor="ctr"/>
            <a:lstStyle/>
            <a:p>
              <a:pPr algn="ctr">
                <a:lnSpc>
                  <a:spcPts val="2859"/>
                </a:lnSpc>
              </a:pPr>
              <a:endParaRPr/>
            </a:p>
          </p:txBody>
        </p:sp>
      </p:grpSp>
      <p:sp>
        <p:nvSpPr>
          <p:cNvPr id="5" name="Freeform 5"/>
          <p:cNvSpPr/>
          <p:nvPr/>
        </p:nvSpPr>
        <p:spPr>
          <a:xfrm>
            <a:off x="11422830" y="4440101"/>
            <a:ext cx="11672940" cy="9965773"/>
          </a:xfrm>
          <a:custGeom>
            <a:avLst/>
            <a:gdLst/>
            <a:ahLst/>
            <a:cxnLst/>
            <a:rect l="l" t="t" r="r" b="b"/>
            <a:pathLst>
              <a:path w="11672940" h="9965773">
                <a:moveTo>
                  <a:pt x="0" y="0"/>
                </a:moveTo>
                <a:lnTo>
                  <a:pt x="11672940" y="0"/>
                </a:lnTo>
                <a:lnTo>
                  <a:pt x="11672940" y="9965773"/>
                </a:lnTo>
                <a:lnTo>
                  <a:pt x="0" y="9965773"/>
                </a:lnTo>
                <a:lnTo>
                  <a:pt x="0" y="0"/>
                </a:lnTo>
                <a:close/>
              </a:path>
            </a:pathLst>
          </a:custGeom>
          <a:blipFill>
            <a:blip r:embed="rId2"/>
            <a:stretch>
              <a:fillRect/>
            </a:stretch>
          </a:blipFill>
        </p:spPr>
      </p:sp>
      <p:sp>
        <p:nvSpPr>
          <p:cNvPr id="6" name="Freeform 6"/>
          <p:cNvSpPr/>
          <p:nvPr/>
        </p:nvSpPr>
        <p:spPr>
          <a:xfrm>
            <a:off x="9860122" y="7988391"/>
            <a:ext cx="7965713" cy="1269909"/>
          </a:xfrm>
          <a:custGeom>
            <a:avLst/>
            <a:gdLst/>
            <a:ahLst/>
            <a:cxnLst/>
            <a:rect l="l" t="t" r="r" b="b"/>
            <a:pathLst>
              <a:path w="7965713" h="1269909">
                <a:moveTo>
                  <a:pt x="0" y="0"/>
                </a:moveTo>
                <a:lnTo>
                  <a:pt x="7965713" y="0"/>
                </a:lnTo>
                <a:lnTo>
                  <a:pt x="7965713" y="1269909"/>
                </a:lnTo>
                <a:lnTo>
                  <a:pt x="0" y="1269909"/>
                </a:lnTo>
                <a:lnTo>
                  <a:pt x="0" y="0"/>
                </a:lnTo>
                <a:close/>
              </a:path>
            </a:pathLst>
          </a:custGeom>
          <a:blipFill>
            <a:blip r:embed="rId3"/>
            <a:stretch>
              <a:fillRect t="-23885"/>
            </a:stretch>
          </a:blipFill>
        </p:spPr>
      </p:sp>
      <p:sp>
        <p:nvSpPr>
          <p:cNvPr id="7" name="Freeform 7"/>
          <p:cNvSpPr/>
          <p:nvPr/>
        </p:nvSpPr>
        <p:spPr>
          <a:xfrm>
            <a:off x="-5836470" y="-4982886"/>
            <a:ext cx="11672940" cy="9965773"/>
          </a:xfrm>
          <a:custGeom>
            <a:avLst/>
            <a:gdLst/>
            <a:ahLst/>
            <a:cxnLst/>
            <a:rect l="l" t="t" r="r" b="b"/>
            <a:pathLst>
              <a:path w="11672940" h="9965773">
                <a:moveTo>
                  <a:pt x="0" y="0"/>
                </a:moveTo>
                <a:lnTo>
                  <a:pt x="11672940" y="0"/>
                </a:lnTo>
                <a:lnTo>
                  <a:pt x="11672940" y="9965772"/>
                </a:lnTo>
                <a:lnTo>
                  <a:pt x="0" y="9965772"/>
                </a:lnTo>
                <a:lnTo>
                  <a:pt x="0" y="0"/>
                </a:lnTo>
                <a:close/>
              </a:path>
            </a:pathLst>
          </a:custGeom>
          <a:blipFill>
            <a:blip r:embed="rId2"/>
            <a:stretch>
              <a:fillRect/>
            </a:stretch>
          </a:blipFill>
        </p:spPr>
      </p:sp>
      <p:grpSp>
        <p:nvGrpSpPr>
          <p:cNvPr id="8" name="Group 8"/>
          <p:cNvGrpSpPr/>
          <p:nvPr/>
        </p:nvGrpSpPr>
        <p:grpSpPr>
          <a:xfrm>
            <a:off x="731429" y="1734659"/>
            <a:ext cx="8897067" cy="7045953"/>
            <a:chOff x="0" y="0"/>
            <a:chExt cx="1335631" cy="1057741"/>
          </a:xfrm>
        </p:grpSpPr>
        <p:sp>
          <p:nvSpPr>
            <p:cNvPr id="9" name="Freeform 9"/>
            <p:cNvSpPr/>
            <p:nvPr/>
          </p:nvSpPr>
          <p:spPr>
            <a:xfrm>
              <a:off x="0" y="0"/>
              <a:ext cx="1335631" cy="1057741"/>
            </a:xfrm>
            <a:custGeom>
              <a:avLst/>
              <a:gdLst/>
              <a:ahLst/>
              <a:cxnLst/>
              <a:rect l="l" t="t" r="r" b="b"/>
              <a:pathLst>
                <a:path w="1335631" h="1057741">
                  <a:moveTo>
                    <a:pt x="0" y="0"/>
                  </a:moveTo>
                  <a:lnTo>
                    <a:pt x="1335631" y="0"/>
                  </a:lnTo>
                  <a:lnTo>
                    <a:pt x="1335631" y="1057741"/>
                  </a:lnTo>
                  <a:lnTo>
                    <a:pt x="0" y="1057741"/>
                  </a:lnTo>
                  <a:close/>
                </a:path>
              </a:pathLst>
            </a:custGeom>
            <a:solidFill>
              <a:srgbClr val="04577C"/>
            </a:solidFill>
            <a:ln w="38100" cap="sq">
              <a:solidFill>
                <a:srgbClr val="FEFFFF"/>
              </a:solidFill>
              <a:prstDash val="solid"/>
              <a:miter/>
            </a:ln>
          </p:spPr>
        </p:sp>
        <p:sp>
          <p:nvSpPr>
            <p:cNvPr id="10" name="TextBox 10"/>
            <p:cNvSpPr txBox="1"/>
            <p:nvPr/>
          </p:nvSpPr>
          <p:spPr>
            <a:xfrm>
              <a:off x="0" y="-95250"/>
              <a:ext cx="1335631" cy="1152991"/>
            </a:xfrm>
            <a:prstGeom prst="rect">
              <a:avLst/>
            </a:prstGeom>
          </p:spPr>
          <p:txBody>
            <a:bodyPr lIns="139700" tIns="139700" rIns="139700" bIns="139700" rtlCol="0" anchor="ctr"/>
            <a:lstStyle/>
            <a:p>
              <a:pPr marL="0" lvl="0" indent="0" algn="ctr">
                <a:lnSpc>
                  <a:spcPts val="4184"/>
                </a:lnSpc>
              </a:pPr>
              <a:r>
                <a:rPr lang="en-US" sz="2665" spc="261">
                  <a:solidFill>
                    <a:srgbClr val="FDFBFB"/>
                  </a:solidFill>
                  <a:latin typeface="League Spartan"/>
                </a:rPr>
                <a:t>ҚАЗАҚСТАН РЕСПУБЛИКАСЫНДА МЕМЛЕКЕТТІК ТАПСЫРМАҒА (МТ) БИЛІКТІҢ ӘРТҮРЛІ ДЕҢГЕЙЛЕРІНДЕГІ МЕМЛЕКЕТТІК ОРГАНДАР ТАПСЫРЫС БЕРЕДІ ЖӘНЕ БЕКІТЕДІ. НАҚТЫ КОНТЕКСТКЕ ЖӘНЕ ҚЫЗМЕТ САЛАСЫНА БАЙЛАНЫСТЫ МЕМЛЕКЕТТІК ТАПСЫРМАНЫҢ ТАПСЫРЫС БЕРУШІСІ ӘРТҮРЛІ МЕМЛЕКЕТТІК ОРГАНДАР МЕН БАСҚАРУ ОРГАНДАРЫ БОЛА АЛАДЫ.</a:t>
              </a:r>
            </a:p>
          </p:txBody>
        </p:sp>
      </p:grpSp>
      <p:sp>
        <p:nvSpPr>
          <p:cNvPr id="11" name="Freeform 11"/>
          <p:cNvSpPr/>
          <p:nvPr/>
        </p:nvSpPr>
        <p:spPr>
          <a:xfrm>
            <a:off x="11422830" y="3081710"/>
            <a:ext cx="4761927" cy="4709979"/>
          </a:xfrm>
          <a:custGeom>
            <a:avLst/>
            <a:gdLst/>
            <a:ahLst/>
            <a:cxnLst/>
            <a:rect l="l" t="t" r="r" b="b"/>
            <a:pathLst>
              <a:path w="4761927" h="4709979">
                <a:moveTo>
                  <a:pt x="0" y="0"/>
                </a:moveTo>
                <a:lnTo>
                  <a:pt x="4761927" y="0"/>
                </a:lnTo>
                <a:lnTo>
                  <a:pt x="4761927" y="4709978"/>
                </a:lnTo>
                <a:lnTo>
                  <a:pt x="0" y="4709978"/>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0250" t="-70500" r="-473" b="-28559"/>
            </a:stretch>
          </a:blipFill>
        </p:spPr>
      </p:sp>
      <p:sp>
        <p:nvSpPr>
          <p:cNvPr id="3" name="Freeform 3"/>
          <p:cNvSpPr/>
          <p:nvPr/>
        </p:nvSpPr>
        <p:spPr>
          <a:xfrm>
            <a:off x="-2928331" y="1927298"/>
            <a:ext cx="21496255" cy="16845247"/>
          </a:xfrm>
          <a:custGeom>
            <a:avLst/>
            <a:gdLst/>
            <a:ahLst/>
            <a:cxnLst/>
            <a:rect l="l" t="t" r="r" b="b"/>
            <a:pathLst>
              <a:path w="21496255" h="16845247">
                <a:moveTo>
                  <a:pt x="0" y="0"/>
                </a:moveTo>
                <a:lnTo>
                  <a:pt x="21496255" y="0"/>
                </a:lnTo>
                <a:lnTo>
                  <a:pt x="21496255" y="16845247"/>
                </a:lnTo>
                <a:lnTo>
                  <a:pt x="0" y="16845247"/>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grpSp>
        <p:nvGrpSpPr>
          <p:cNvPr id="4" name="Group 4"/>
          <p:cNvGrpSpPr/>
          <p:nvPr/>
        </p:nvGrpSpPr>
        <p:grpSpPr>
          <a:xfrm>
            <a:off x="2956998" y="7019741"/>
            <a:ext cx="1802551" cy="2738682"/>
            <a:chOff x="0" y="0"/>
            <a:chExt cx="2403401" cy="3651576"/>
          </a:xfrm>
        </p:grpSpPr>
        <p:sp>
          <p:nvSpPr>
            <p:cNvPr id="5" name="Freeform 5"/>
            <p:cNvSpPr/>
            <p:nvPr/>
          </p:nvSpPr>
          <p:spPr>
            <a:xfrm>
              <a:off x="0" y="0"/>
              <a:ext cx="2403401" cy="3651576"/>
            </a:xfrm>
            <a:custGeom>
              <a:avLst/>
              <a:gdLst/>
              <a:ahLst/>
              <a:cxnLst/>
              <a:rect l="l" t="t" r="r" b="b"/>
              <a:pathLst>
                <a:path w="2403401" h="3651576">
                  <a:moveTo>
                    <a:pt x="0" y="0"/>
                  </a:moveTo>
                  <a:lnTo>
                    <a:pt x="2403401" y="0"/>
                  </a:lnTo>
                  <a:lnTo>
                    <a:pt x="2403401" y="3651576"/>
                  </a:lnTo>
                  <a:lnTo>
                    <a:pt x="0" y="3651576"/>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grpSp>
          <p:nvGrpSpPr>
            <p:cNvPr id="6" name="Group 6"/>
            <p:cNvGrpSpPr>
              <a:grpSpLocks noChangeAspect="1"/>
            </p:cNvGrpSpPr>
            <p:nvPr/>
          </p:nvGrpSpPr>
          <p:grpSpPr>
            <a:xfrm>
              <a:off x="148620" y="171379"/>
              <a:ext cx="2106162" cy="2097934"/>
              <a:chOff x="0" y="0"/>
              <a:chExt cx="6502400" cy="6477000"/>
            </a:xfrm>
          </p:grpSpPr>
          <p:sp>
            <p:nvSpPr>
              <p:cNvPr id="7" name="Freeform 7"/>
              <p:cNvSpPr/>
              <p:nvPr/>
            </p:nvSpPr>
            <p:spPr>
              <a:xfrm>
                <a:off x="-23042" y="119185"/>
                <a:ext cx="6542159" cy="6244242"/>
              </a:xfrm>
              <a:custGeom>
                <a:avLst/>
                <a:gdLst/>
                <a:ahLst/>
                <a:cxnLst/>
                <a:rect l="l" t="t" r="r" b="b"/>
                <a:pathLst>
                  <a:path w="6542159" h="6244242">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solidFill>
                <a:srgbClr val="043F7C"/>
              </a:solidFill>
              <a:ln w="12700">
                <a:solidFill>
                  <a:srgbClr val="000000"/>
                </a:solidFill>
              </a:ln>
            </p:spPr>
          </p:sp>
          <p:sp>
            <p:nvSpPr>
              <p:cNvPr id="8" name="Freeform 8"/>
              <p:cNvSpPr/>
              <p:nvPr/>
            </p:nvSpPr>
            <p:spPr>
              <a:xfrm>
                <a:off x="73038" y="66269"/>
                <a:ext cx="6350000" cy="6349987"/>
              </a:xfrm>
              <a:custGeom>
                <a:avLst/>
                <a:gdLst/>
                <a:ahLst/>
                <a:cxnLst/>
                <a:rect l="l" t="t" r="r" b="b"/>
                <a:pathLst>
                  <a:path w="6350000" h="6349987">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FFFFFF"/>
              </a:solidFill>
            </p:spPr>
          </p:sp>
        </p:grpSp>
      </p:grpSp>
      <p:grpSp>
        <p:nvGrpSpPr>
          <p:cNvPr id="9" name="Group 9"/>
          <p:cNvGrpSpPr/>
          <p:nvPr/>
        </p:nvGrpSpPr>
        <p:grpSpPr>
          <a:xfrm>
            <a:off x="6300355" y="4730920"/>
            <a:ext cx="1802551" cy="2738682"/>
            <a:chOff x="0" y="0"/>
            <a:chExt cx="2403401" cy="3651576"/>
          </a:xfrm>
        </p:grpSpPr>
        <p:sp>
          <p:nvSpPr>
            <p:cNvPr id="10" name="Freeform 10"/>
            <p:cNvSpPr/>
            <p:nvPr/>
          </p:nvSpPr>
          <p:spPr>
            <a:xfrm>
              <a:off x="0" y="0"/>
              <a:ext cx="2403401" cy="3651576"/>
            </a:xfrm>
            <a:custGeom>
              <a:avLst/>
              <a:gdLst/>
              <a:ahLst/>
              <a:cxnLst/>
              <a:rect l="l" t="t" r="r" b="b"/>
              <a:pathLst>
                <a:path w="2403401" h="3651576">
                  <a:moveTo>
                    <a:pt x="0" y="0"/>
                  </a:moveTo>
                  <a:lnTo>
                    <a:pt x="2403401" y="0"/>
                  </a:lnTo>
                  <a:lnTo>
                    <a:pt x="2403401" y="3651576"/>
                  </a:lnTo>
                  <a:lnTo>
                    <a:pt x="0" y="3651576"/>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grpSp>
          <p:nvGrpSpPr>
            <p:cNvPr id="11" name="Group 11"/>
            <p:cNvGrpSpPr>
              <a:grpSpLocks noChangeAspect="1"/>
            </p:cNvGrpSpPr>
            <p:nvPr/>
          </p:nvGrpSpPr>
          <p:grpSpPr>
            <a:xfrm>
              <a:off x="148620" y="171379"/>
              <a:ext cx="2106162" cy="2097934"/>
              <a:chOff x="0" y="0"/>
              <a:chExt cx="6502400" cy="6477000"/>
            </a:xfrm>
          </p:grpSpPr>
          <p:sp>
            <p:nvSpPr>
              <p:cNvPr id="12" name="Freeform 12"/>
              <p:cNvSpPr/>
              <p:nvPr/>
            </p:nvSpPr>
            <p:spPr>
              <a:xfrm>
                <a:off x="-23042" y="119185"/>
                <a:ext cx="6542159" cy="6244242"/>
              </a:xfrm>
              <a:custGeom>
                <a:avLst/>
                <a:gdLst/>
                <a:ahLst/>
                <a:cxnLst/>
                <a:rect l="l" t="t" r="r" b="b"/>
                <a:pathLst>
                  <a:path w="6542159" h="6244242">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solidFill>
                <a:srgbClr val="043F7C"/>
              </a:solidFill>
              <a:ln w="12700">
                <a:solidFill>
                  <a:srgbClr val="000000"/>
                </a:solidFill>
              </a:ln>
            </p:spPr>
          </p:sp>
          <p:sp>
            <p:nvSpPr>
              <p:cNvPr id="13" name="Freeform 13"/>
              <p:cNvSpPr/>
              <p:nvPr/>
            </p:nvSpPr>
            <p:spPr>
              <a:xfrm>
                <a:off x="73038" y="66269"/>
                <a:ext cx="6350000" cy="6349987"/>
              </a:xfrm>
              <a:custGeom>
                <a:avLst/>
                <a:gdLst/>
                <a:ahLst/>
                <a:cxnLst/>
                <a:rect l="l" t="t" r="r" b="b"/>
                <a:pathLst>
                  <a:path w="6350000" h="6349987">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FFFFFF"/>
              </a:solidFill>
            </p:spPr>
          </p:sp>
        </p:grpSp>
      </p:grpSp>
      <p:grpSp>
        <p:nvGrpSpPr>
          <p:cNvPr id="14" name="Group 14"/>
          <p:cNvGrpSpPr/>
          <p:nvPr/>
        </p:nvGrpSpPr>
        <p:grpSpPr>
          <a:xfrm>
            <a:off x="9341338" y="2748507"/>
            <a:ext cx="1802551" cy="2738682"/>
            <a:chOff x="0" y="0"/>
            <a:chExt cx="2403401" cy="3651576"/>
          </a:xfrm>
        </p:grpSpPr>
        <p:sp>
          <p:nvSpPr>
            <p:cNvPr id="15" name="Freeform 15"/>
            <p:cNvSpPr/>
            <p:nvPr/>
          </p:nvSpPr>
          <p:spPr>
            <a:xfrm>
              <a:off x="0" y="0"/>
              <a:ext cx="2403401" cy="3651576"/>
            </a:xfrm>
            <a:custGeom>
              <a:avLst/>
              <a:gdLst/>
              <a:ahLst/>
              <a:cxnLst/>
              <a:rect l="l" t="t" r="r" b="b"/>
              <a:pathLst>
                <a:path w="2403401" h="3651576">
                  <a:moveTo>
                    <a:pt x="0" y="0"/>
                  </a:moveTo>
                  <a:lnTo>
                    <a:pt x="2403401" y="0"/>
                  </a:lnTo>
                  <a:lnTo>
                    <a:pt x="2403401" y="3651576"/>
                  </a:lnTo>
                  <a:lnTo>
                    <a:pt x="0" y="3651576"/>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grpSp>
          <p:nvGrpSpPr>
            <p:cNvPr id="16" name="Group 16"/>
            <p:cNvGrpSpPr>
              <a:grpSpLocks noChangeAspect="1"/>
            </p:cNvGrpSpPr>
            <p:nvPr/>
          </p:nvGrpSpPr>
          <p:grpSpPr>
            <a:xfrm>
              <a:off x="148620" y="171379"/>
              <a:ext cx="2106162" cy="2097934"/>
              <a:chOff x="0" y="0"/>
              <a:chExt cx="6502400" cy="6477000"/>
            </a:xfrm>
          </p:grpSpPr>
          <p:sp>
            <p:nvSpPr>
              <p:cNvPr id="17" name="Freeform 17"/>
              <p:cNvSpPr/>
              <p:nvPr/>
            </p:nvSpPr>
            <p:spPr>
              <a:xfrm>
                <a:off x="-23042" y="119185"/>
                <a:ext cx="6542159" cy="6244242"/>
              </a:xfrm>
              <a:custGeom>
                <a:avLst/>
                <a:gdLst/>
                <a:ahLst/>
                <a:cxnLst/>
                <a:rect l="l" t="t" r="r" b="b"/>
                <a:pathLst>
                  <a:path w="6542159" h="6244242">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solidFill>
                <a:srgbClr val="043F7C"/>
              </a:solidFill>
              <a:ln w="12700">
                <a:solidFill>
                  <a:srgbClr val="000000"/>
                </a:solidFill>
              </a:ln>
            </p:spPr>
          </p:sp>
          <p:sp>
            <p:nvSpPr>
              <p:cNvPr id="18" name="Freeform 18"/>
              <p:cNvSpPr/>
              <p:nvPr/>
            </p:nvSpPr>
            <p:spPr>
              <a:xfrm>
                <a:off x="73038" y="66269"/>
                <a:ext cx="6350000" cy="6349987"/>
              </a:xfrm>
              <a:custGeom>
                <a:avLst/>
                <a:gdLst/>
                <a:ahLst/>
                <a:cxnLst/>
                <a:rect l="l" t="t" r="r" b="b"/>
                <a:pathLst>
                  <a:path w="6350000" h="6349987">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FFFFFF"/>
              </a:solidFill>
            </p:spPr>
          </p:sp>
        </p:grpSp>
      </p:grpSp>
      <p:sp>
        <p:nvSpPr>
          <p:cNvPr id="19" name="TextBox 19"/>
          <p:cNvSpPr txBox="1"/>
          <p:nvPr/>
        </p:nvSpPr>
        <p:spPr>
          <a:xfrm>
            <a:off x="3240106" y="7418023"/>
            <a:ext cx="1236333" cy="792153"/>
          </a:xfrm>
          <a:prstGeom prst="rect">
            <a:avLst/>
          </a:prstGeom>
        </p:spPr>
        <p:txBody>
          <a:bodyPr lIns="0" tIns="0" rIns="0" bIns="0" rtlCol="0" anchor="t">
            <a:spAutoFit/>
          </a:bodyPr>
          <a:lstStyle/>
          <a:p>
            <a:pPr algn="ctr">
              <a:lnSpc>
                <a:spcPts val="6385"/>
              </a:lnSpc>
            </a:pPr>
            <a:r>
              <a:rPr lang="en-US" sz="4561" spc="259">
                <a:solidFill>
                  <a:srgbClr val="FFFFFF"/>
                </a:solidFill>
                <a:latin typeface="Arimo Italics"/>
              </a:rPr>
              <a:t>01</a:t>
            </a:r>
          </a:p>
        </p:txBody>
      </p:sp>
      <p:sp>
        <p:nvSpPr>
          <p:cNvPr id="20" name="TextBox 20"/>
          <p:cNvSpPr txBox="1"/>
          <p:nvPr/>
        </p:nvSpPr>
        <p:spPr>
          <a:xfrm>
            <a:off x="6583464" y="5038725"/>
            <a:ext cx="1236333" cy="792153"/>
          </a:xfrm>
          <a:prstGeom prst="rect">
            <a:avLst/>
          </a:prstGeom>
        </p:spPr>
        <p:txBody>
          <a:bodyPr lIns="0" tIns="0" rIns="0" bIns="0" rtlCol="0" anchor="t">
            <a:spAutoFit/>
          </a:bodyPr>
          <a:lstStyle/>
          <a:p>
            <a:pPr algn="ctr">
              <a:lnSpc>
                <a:spcPts val="6385"/>
              </a:lnSpc>
            </a:pPr>
            <a:r>
              <a:rPr lang="en-US" sz="4561" spc="259">
                <a:solidFill>
                  <a:srgbClr val="FFFFFF"/>
                </a:solidFill>
                <a:latin typeface="Arimo Italics"/>
              </a:rPr>
              <a:t>02</a:t>
            </a:r>
          </a:p>
        </p:txBody>
      </p:sp>
      <p:sp>
        <p:nvSpPr>
          <p:cNvPr id="21" name="TextBox 21"/>
          <p:cNvSpPr txBox="1"/>
          <p:nvPr/>
        </p:nvSpPr>
        <p:spPr>
          <a:xfrm>
            <a:off x="9624446" y="3243100"/>
            <a:ext cx="1236333" cy="792153"/>
          </a:xfrm>
          <a:prstGeom prst="rect">
            <a:avLst/>
          </a:prstGeom>
        </p:spPr>
        <p:txBody>
          <a:bodyPr lIns="0" tIns="0" rIns="0" bIns="0" rtlCol="0" anchor="t">
            <a:spAutoFit/>
          </a:bodyPr>
          <a:lstStyle/>
          <a:p>
            <a:pPr algn="ctr">
              <a:lnSpc>
                <a:spcPts val="6385"/>
              </a:lnSpc>
            </a:pPr>
            <a:r>
              <a:rPr lang="en-US" sz="4561" spc="259">
                <a:solidFill>
                  <a:srgbClr val="FFFFFF"/>
                </a:solidFill>
                <a:latin typeface="Arimo Italics"/>
              </a:rPr>
              <a:t>03</a:t>
            </a:r>
          </a:p>
        </p:txBody>
      </p:sp>
      <p:grpSp>
        <p:nvGrpSpPr>
          <p:cNvPr id="22" name="Group 22"/>
          <p:cNvGrpSpPr/>
          <p:nvPr/>
        </p:nvGrpSpPr>
        <p:grpSpPr>
          <a:xfrm>
            <a:off x="12838360" y="1028700"/>
            <a:ext cx="1802551" cy="2738682"/>
            <a:chOff x="0" y="0"/>
            <a:chExt cx="2403401" cy="3651576"/>
          </a:xfrm>
        </p:grpSpPr>
        <p:sp>
          <p:nvSpPr>
            <p:cNvPr id="23" name="Freeform 23"/>
            <p:cNvSpPr/>
            <p:nvPr/>
          </p:nvSpPr>
          <p:spPr>
            <a:xfrm>
              <a:off x="0" y="0"/>
              <a:ext cx="2403401" cy="3651576"/>
            </a:xfrm>
            <a:custGeom>
              <a:avLst/>
              <a:gdLst/>
              <a:ahLst/>
              <a:cxnLst/>
              <a:rect l="l" t="t" r="r" b="b"/>
              <a:pathLst>
                <a:path w="2403401" h="3651576">
                  <a:moveTo>
                    <a:pt x="0" y="0"/>
                  </a:moveTo>
                  <a:lnTo>
                    <a:pt x="2403401" y="0"/>
                  </a:lnTo>
                  <a:lnTo>
                    <a:pt x="2403401" y="3651576"/>
                  </a:lnTo>
                  <a:lnTo>
                    <a:pt x="0" y="3651576"/>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grpSp>
          <p:nvGrpSpPr>
            <p:cNvPr id="24" name="Group 24"/>
            <p:cNvGrpSpPr>
              <a:grpSpLocks noChangeAspect="1"/>
            </p:cNvGrpSpPr>
            <p:nvPr/>
          </p:nvGrpSpPr>
          <p:grpSpPr>
            <a:xfrm>
              <a:off x="148620" y="171379"/>
              <a:ext cx="2106162" cy="2097934"/>
              <a:chOff x="0" y="0"/>
              <a:chExt cx="6502400" cy="6477000"/>
            </a:xfrm>
          </p:grpSpPr>
          <p:sp>
            <p:nvSpPr>
              <p:cNvPr id="25" name="Freeform 25"/>
              <p:cNvSpPr/>
              <p:nvPr/>
            </p:nvSpPr>
            <p:spPr>
              <a:xfrm>
                <a:off x="-23042" y="119185"/>
                <a:ext cx="6542159" cy="6244242"/>
              </a:xfrm>
              <a:custGeom>
                <a:avLst/>
                <a:gdLst/>
                <a:ahLst/>
                <a:cxnLst/>
                <a:rect l="l" t="t" r="r" b="b"/>
                <a:pathLst>
                  <a:path w="6542159" h="6244242">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solidFill>
                <a:srgbClr val="043F7C"/>
              </a:solidFill>
              <a:ln w="12700">
                <a:solidFill>
                  <a:srgbClr val="000000"/>
                </a:solidFill>
              </a:ln>
            </p:spPr>
          </p:sp>
          <p:sp>
            <p:nvSpPr>
              <p:cNvPr id="26" name="Freeform 26"/>
              <p:cNvSpPr/>
              <p:nvPr/>
            </p:nvSpPr>
            <p:spPr>
              <a:xfrm>
                <a:off x="73038" y="66269"/>
                <a:ext cx="6350000" cy="6349987"/>
              </a:xfrm>
              <a:custGeom>
                <a:avLst/>
                <a:gdLst/>
                <a:ahLst/>
                <a:cxnLst/>
                <a:rect l="l" t="t" r="r" b="b"/>
                <a:pathLst>
                  <a:path w="6350000" h="6349987">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FFFFFF"/>
              </a:solidFill>
            </p:spPr>
          </p:sp>
        </p:grpSp>
      </p:grpSp>
      <p:sp>
        <p:nvSpPr>
          <p:cNvPr id="27" name="TextBox 27"/>
          <p:cNvSpPr txBox="1"/>
          <p:nvPr/>
        </p:nvSpPr>
        <p:spPr>
          <a:xfrm>
            <a:off x="13121469" y="1415912"/>
            <a:ext cx="1236333" cy="792153"/>
          </a:xfrm>
          <a:prstGeom prst="rect">
            <a:avLst/>
          </a:prstGeom>
        </p:spPr>
        <p:txBody>
          <a:bodyPr lIns="0" tIns="0" rIns="0" bIns="0" rtlCol="0" anchor="t">
            <a:spAutoFit/>
          </a:bodyPr>
          <a:lstStyle/>
          <a:p>
            <a:pPr algn="ctr">
              <a:lnSpc>
                <a:spcPts val="6385"/>
              </a:lnSpc>
            </a:pPr>
            <a:r>
              <a:rPr lang="en-US" sz="4561" spc="259">
                <a:solidFill>
                  <a:srgbClr val="FFFFFF"/>
                </a:solidFill>
                <a:latin typeface="Arimo Italics"/>
              </a:rPr>
              <a:t>04</a:t>
            </a:r>
          </a:p>
        </p:txBody>
      </p:sp>
      <p:sp>
        <p:nvSpPr>
          <p:cNvPr id="28" name="TextBox 28"/>
          <p:cNvSpPr txBox="1"/>
          <p:nvPr/>
        </p:nvSpPr>
        <p:spPr>
          <a:xfrm>
            <a:off x="1028700" y="6024061"/>
            <a:ext cx="5577060" cy="995680"/>
          </a:xfrm>
          <a:prstGeom prst="rect">
            <a:avLst/>
          </a:prstGeom>
        </p:spPr>
        <p:txBody>
          <a:bodyPr lIns="0" tIns="0" rIns="0" bIns="0" rtlCol="0" anchor="t">
            <a:spAutoFit/>
          </a:bodyPr>
          <a:lstStyle/>
          <a:p>
            <a:pPr algn="ctr">
              <a:lnSpc>
                <a:spcPts val="3920"/>
              </a:lnSpc>
              <a:spcBef>
                <a:spcPct val="0"/>
              </a:spcBef>
            </a:pPr>
            <a:r>
              <a:rPr lang="en-US" sz="2800">
                <a:solidFill>
                  <a:srgbClr val="100F0D"/>
                </a:solidFill>
                <a:latin typeface="Arimo Bold Italics"/>
              </a:rPr>
              <a:t>Қазақстан Республикасының Үкіметі</a:t>
            </a:r>
          </a:p>
        </p:txBody>
      </p:sp>
      <p:sp>
        <p:nvSpPr>
          <p:cNvPr id="29" name="TextBox 29"/>
          <p:cNvSpPr txBox="1"/>
          <p:nvPr/>
        </p:nvSpPr>
        <p:spPr>
          <a:xfrm>
            <a:off x="4562211" y="3624889"/>
            <a:ext cx="4581789" cy="1021715"/>
          </a:xfrm>
          <a:prstGeom prst="rect">
            <a:avLst/>
          </a:prstGeom>
        </p:spPr>
        <p:txBody>
          <a:bodyPr lIns="0" tIns="0" rIns="0" bIns="0" rtlCol="0" anchor="t">
            <a:spAutoFit/>
          </a:bodyPr>
          <a:lstStyle/>
          <a:p>
            <a:pPr algn="ctr">
              <a:lnSpc>
                <a:spcPts val="4060"/>
              </a:lnSpc>
              <a:spcBef>
                <a:spcPct val="0"/>
              </a:spcBef>
            </a:pPr>
            <a:r>
              <a:rPr lang="en-US" sz="2900">
                <a:solidFill>
                  <a:srgbClr val="000000"/>
                </a:solidFill>
                <a:latin typeface="Arimo Bold Italics"/>
              </a:rPr>
              <a:t>Министрліктер мен ведомстволар</a:t>
            </a:r>
          </a:p>
        </p:txBody>
      </p:sp>
      <p:sp>
        <p:nvSpPr>
          <p:cNvPr id="30" name="TextBox 30"/>
          <p:cNvSpPr txBox="1"/>
          <p:nvPr/>
        </p:nvSpPr>
        <p:spPr>
          <a:xfrm>
            <a:off x="6355444" y="1726793"/>
            <a:ext cx="6538005" cy="1021715"/>
          </a:xfrm>
          <a:prstGeom prst="rect">
            <a:avLst/>
          </a:prstGeom>
        </p:spPr>
        <p:txBody>
          <a:bodyPr lIns="0" tIns="0" rIns="0" bIns="0" rtlCol="0" anchor="t">
            <a:spAutoFit/>
          </a:bodyPr>
          <a:lstStyle/>
          <a:p>
            <a:pPr algn="ctr">
              <a:lnSpc>
                <a:spcPts val="4060"/>
              </a:lnSpc>
              <a:spcBef>
                <a:spcPct val="0"/>
              </a:spcBef>
            </a:pPr>
            <a:r>
              <a:rPr lang="en-US" sz="2900">
                <a:solidFill>
                  <a:srgbClr val="000000"/>
                </a:solidFill>
                <a:latin typeface="Arimo Bold Italics"/>
              </a:rPr>
              <a:t>Әкімшілік аумақтар (облыстар, қалалар және т.б.)</a:t>
            </a:r>
          </a:p>
        </p:txBody>
      </p:sp>
      <p:sp>
        <p:nvSpPr>
          <p:cNvPr id="31" name="TextBox 31"/>
          <p:cNvSpPr txBox="1"/>
          <p:nvPr/>
        </p:nvSpPr>
        <p:spPr>
          <a:xfrm>
            <a:off x="11143888" y="78105"/>
            <a:ext cx="5234472" cy="950595"/>
          </a:xfrm>
          <a:prstGeom prst="rect">
            <a:avLst/>
          </a:prstGeom>
        </p:spPr>
        <p:txBody>
          <a:bodyPr lIns="0" tIns="0" rIns="0" bIns="0" rtlCol="0" anchor="t">
            <a:spAutoFit/>
          </a:bodyPr>
          <a:lstStyle/>
          <a:p>
            <a:pPr algn="ctr">
              <a:lnSpc>
                <a:spcPts val="3780"/>
              </a:lnSpc>
              <a:spcBef>
                <a:spcPct val="0"/>
              </a:spcBef>
            </a:pPr>
            <a:r>
              <a:rPr lang="en-US" sz="2700">
                <a:solidFill>
                  <a:srgbClr val="000000"/>
                </a:solidFill>
                <a:latin typeface="Arimo Bold Italics"/>
              </a:rPr>
              <a:t>Мемлекеттік компаниялар мен кәсіпорындар</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100000">
            <a:off x="-958788" y="-4959288"/>
            <a:ext cx="20205576" cy="20205576"/>
          </a:xfrm>
          <a:custGeom>
            <a:avLst/>
            <a:gdLst/>
            <a:ahLst/>
            <a:cxnLst/>
            <a:rect l="l" t="t" r="r" b="b"/>
            <a:pathLst>
              <a:path w="20205576" h="20205576">
                <a:moveTo>
                  <a:pt x="20205576" y="7274007"/>
                </a:moveTo>
                <a:lnTo>
                  <a:pt x="7274007" y="20205576"/>
                </a:lnTo>
                <a:lnTo>
                  <a:pt x="0" y="12931569"/>
                </a:lnTo>
                <a:lnTo>
                  <a:pt x="12931569" y="0"/>
                </a:lnTo>
                <a:lnTo>
                  <a:pt x="20205576" y="7274007"/>
                </a:lnTo>
                <a:close/>
              </a:path>
            </a:pathLst>
          </a:custGeom>
          <a:blipFill>
            <a:blip r:embed="rId2"/>
            <a:stretch>
              <a:fillRect l="-126470" r="-126470"/>
            </a:stretch>
          </a:blipFill>
        </p:spPr>
      </p:sp>
      <p:sp>
        <p:nvSpPr>
          <p:cNvPr id="3" name="Freeform 3"/>
          <p:cNvSpPr/>
          <p:nvPr/>
        </p:nvSpPr>
        <p:spPr>
          <a:xfrm>
            <a:off x="-4807770" y="5981902"/>
            <a:ext cx="11672940" cy="9965773"/>
          </a:xfrm>
          <a:custGeom>
            <a:avLst/>
            <a:gdLst/>
            <a:ahLst/>
            <a:cxnLst/>
            <a:rect l="l" t="t" r="r" b="b"/>
            <a:pathLst>
              <a:path w="11672940" h="9965773">
                <a:moveTo>
                  <a:pt x="0" y="0"/>
                </a:moveTo>
                <a:lnTo>
                  <a:pt x="11672940" y="0"/>
                </a:lnTo>
                <a:lnTo>
                  <a:pt x="11672940" y="9965772"/>
                </a:lnTo>
                <a:lnTo>
                  <a:pt x="0" y="9965772"/>
                </a:lnTo>
                <a:lnTo>
                  <a:pt x="0" y="0"/>
                </a:lnTo>
                <a:close/>
              </a:path>
            </a:pathLst>
          </a:custGeom>
          <a:blipFill>
            <a:blip r:embed="rId3"/>
            <a:stretch>
              <a:fillRect/>
            </a:stretch>
          </a:blipFill>
        </p:spPr>
      </p:sp>
      <p:sp>
        <p:nvSpPr>
          <p:cNvPr id="4" name="Freeform 4"/>
          <p:cNvSpPr/>
          <p:nvPr/>
        </p:nvSpPr>
        <p:spPr>
          <a:xfrm>
            <a:off x="4615324" y="-3592186"/>
            <a:ext cx="11672940" cy="9965773"/>
          </a:xfrm>
          <a:custGeom>
            <a:avLst/>
            <a:gdLst/>
            <a:ahLst/>
            <a:cxnLst/>
            <a:rect l="l" t="t" r="r" b="b"/>
            <a:pathLst>
              <a:path w="11672940" h="9965773">
                <a:moveTo>
                  <a:pt x="0" y="0"/>
                </a:moveTo>
                <a:lnTo>
                  <a:pt x="11672940" y="0"/>
                </a:lnTo>
                <a:lnTo>
                  <a:pt x="11672940" y="9965773"/>
                </a:lnTo>
                <a:lnTo>
                  <a:pt x="0" y="9965773"/>
                </a:lnTo>
                <a:lnTo>
                  <a:pt x="0" y="0"/>
                </a:lnTo>
                <a:close/>
              </a:path>
            </a:pathLst>
          </a:custGeom>
          <a:blipFill>
            <a:blip r:embed="rId3"/>
            <a:stretch>
              <a:fillRect/>
            </a:stretch>
          </a:blipFill>
        </p:spPr>
      </p:sp>
      <p:grpSp>
        <p:nvGrpSpPr>
          <p:cNvPr id="5" name="Group 5"/>
          <p:cNvGrpSpPr/>
          <p:nvPr/>
        </p:nvGrpSpPr>
        <p:grpSpPr>
          <a:xfrm>
            <a:off x="1290725" y="2754453"/>
            <a:ext cx="10474539" cy="4732557"/>
            <a:chOff x="0" y="0"/>
            <a:chExt cx="1572441" cy="710453"/>
          </a:xfrm>
        </p:grpSpPr>
        <p:sp>
          <p:nvSpPr>
            <p:cNvPr id="6" name="Freeform 6"/>
            <p:cNvSpPr/>
            <p:nvPr/>
          </p:nvSpPr>
          <p:spPr>
            <a:xfrm>
              <a:off x="0" y="0"/>
              <a:ext cx="1572441" cy="710453"/>
            </a:xfrm>
            <a:custGeom>
              <a:avLst/>
              <a:gdLst/>
              <a:ahLst/>
              <a:cxnLst/>
              <a:rect l="l" t="t" r="r" b="b"/>
              <a:pathLst>
                <a:path w="1572441" h="710453">
                  <a:moveTo>
                    <a:pt x="0" y="0"/>
                  </a:moveTo>
                  <a:lnTo>
                    <a:pt x="1572441" y="0"/>
                  </a:lnTo>
                  <a:lnTo>
                    <a:pt x="1572441" y="710453"/>
                  </a:lnTo>
                  <a:lnTo>
                    <a:pt x="0" y="710453"/>
                  </a:lnTo>
                  <a:close/>
                </a:path>
              </a:pathLst>
            </a:custGeom>
            <a:solidFill>
              <a:srgbClr val="04577C"/>
            </a:solidFill>
            <a:ln w="38100" cap="sq">
              <a:solidFill>
                <a:srgbClr val="FEFFFF"/>
              </a:solidFill>
              <a:prstDash val="solid"/>
              <a:miter/>
            </a:ln>
          </p:spPr>
        </p:sp>
        <p:sp>
          <p:nvSpPr>
            <p:cNvPr id="7" name="TextBox 7"/>
            <p:cNvSpPr txBox="1"/>
            <p:nvPr/>
          </p:nvSpPr>
          <p:spPr>
            <a:xfrm>
              <a:off x="0" y="-114300"/>
              <a:ext cx="1572441" cy="824753"/>
            </a:xfrm>
            <a:prstGeom prst="rect">
              <a:avLst/>
            </a:prstGeom>
          </p:spPr>
          <p:txBody>
            <a:bodyPr lIns="0" tIns="0" rIns="0" bIns="0" rtlCol="0" anchor="ctr"/>
            <a:lstStyle/>
            <a:p>
              <a:pPr marL="0" lvl="0" indent="0" algn="ctr">
                <a:lnSpc>
                  <a:spcPts val="8646"/>
                </a:lnSpc>
                <a:spcBef>
                  <a:spcPct val="0"/>
                </a:spcBef>
              </a:pPr>
              <a:endParaRPr/>
            </a:p>
          </p:txBody>
        </p:sp>
      </p:grpSp>
      <p:sp>
        <p:nvSpPr>
          <p:cNvPr id="8" name="Freeform 8"/>
          <p:cNvSpPr/>
          <p:nvPr/>
        </p:nvSpPr>
        <p:spPr>
          <a:xfrm>
            <a:off x="12697192" y="2872278"/>
            <a:ext cx="5025710" cy="4114800"/>
          </a:xfrm>
          <a:custGeom>
            <a:avLst/>
            <a:gdLst/>
            <a:ahLst/>
            <a:cxnLst/>
            <a:rect l="l" t="t" r="r" b="b"/>
            <a:pathLst>
              <a:path w="5025710" h="4114800">
                <a:moveTo>
                  <a:pt x="0" y="0"/>
                </a:moveTo>
                <a:lnTo>
                  <a:pt x="5025710" y="0"/>
                </a:lnTo>
                <a:lnTo>
                  <a:pt x="5025710" y="4114800"/>
                </a:lnTo>
                <a:lnTo>
                  <a:pt x="0" y="411480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9" name="TextBox 9"/>
          <p:cNvSpPr txBox="1"/>
          <p:nvPr/>
        </p:nvSpPr>
        <p:spPr>
          <a:xfrm>
            <a:off x="2021257" y="2957922"/>
            <a:ext cx="9013475" cy="4287520"/>
          </a:xfrm>
          <a:prstGeom prst="rect">
            <a:avLst/>
          </a:prstGeom>
        </p:spPr>
        <p:txBody>
          <a:bodyPr lIns="0" tIns="0" rIns="0" bIns="0" rtlCol="0" anchor="t">
            <a:spAutoFit/>
          </a:bodyPr>
          <a:lstStyle/>
          <a:p>
            <a:pPr algn="ctr">
              <a:lnSpc>
                <a:spcPts val="3769"/>
              </a:lnSpc>
              <a:spcBef>
                <a:spcPct val="0"/>
              </a:spcBef>
            </a:pPr>
            <a:r>
              <a:rPr lang="en-US" sz="2899">
                <a:solidFill>
                  <a:srgbClr val="F5FFF5"/>
                </a:solidFill>
                <a:latin typeface="Open Sauce"/>
              </a:rPr>
              <a:t>Мемлекеттік тапсырмаға Тапсырыс белгіленген рәсімдерге және Қазақстан Республикасының заңнамасына сәйкес жүргізіледі. Әдетте, мемлекеттік тапсырманың тапсырыс берушілері дамудың басым бағыттары мен мақсаттарын анықтайды, содан кейін кәсіпорындар мен ұйымдардың іске асыруы үшін міндеттер, Іс-шаралар мен көрсеткіштерден тұратын тиісті құжатты жасайды және бекітеді.</a:t>
            </a: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TotalTime>
  <Words>281</Words>
  <Application>Microsoft Office PowerPoint</Application>
  <PresentationFormat>Произвольный</PresentationFormat>
  <Paragraphs>30</Paragraphs>
  <Slides>8</Slides>
  <Notes>0</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8</vt:i4>
      </vt:variant>
    </vt:vector>
  </HeadingPairs>
  <TitlesOfParts>
    <vt:vector size="20" baseType="lpstr">
      <vt:lpstr>Arimo</vt:lpstr>
      <vt:lpstr>League Spartan Bold Italics</vt:lpstr>
      <vt:lpstr>DM Sans Bold</vt:lpstr>
      <vt:lpstr>Arimo Bold</vt:lpstr>
      <vt:lpstr>Open Sauce</vt:lpstr>
      <vt:lpstr>Arial</vt:lpstr>
      <vt:lpstr>League Spartan</vt:lpstr>
      <vt:lpstr>Calibri Light</vt:lpstr>
      <vt:lpstr>Calibri</vt:lpstr>
      <vt:lpstr>Arimo Bold Italics</vt:lpstr>
      <vt:lpstr>Arimo Italics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Мемлекеттік тапсырма</dc:title>
  <dc:creator>Madina Bauyrzhankyzy</dc:creator>
  <cp:lastModifiedBy>User</cp:lastModifiedBy>
  <cp:revision>2</cp:revision>
  <dcterms:created xsi:type="dcterms:W3CDTF">2006-08-16T00:00:00Z</dcterms:created>
  <dcterms:modified xsi:type="dcterms:W3CDTF">2025-01-30T07:20:05Z</dcterms:modified>
  <dc:identifier>DAF8ZbGHAZ0</dc:identifier>
</cp:coreProperties>
</file>